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9144000" cy="5143500" type="screen16x9"/>
  <p:notesSz cx="6858000" cy="9144000"/>
  <p:embeddedFontLst>
    <p:embeddedFont>
      <p:font typeface="Average" panose="020B0604020202020204" charset="0"/>
      <p:regular r:id="rId41"/>
    </p:embeddedFont>
    <p:embeddedFont>
      <p:font typeface="Calibri" panose="020F0502020204030204" pitchFamily="34" charset="0"/>
      <p:regular r:id="rId42"/>
      <p:bold r:id="rId43"/>
      <p:italic r:id="rId44"/>
      <p:boldItalic r:id="rId45"/>
    </p:embeddedFont>
    <p:embeddedFont>
      <p:font typeface="Lato" panose="020B0604020202020204" charset="0"/>
      <p:regular r:id="rId46"/>
      <p:bold r:id="rId47"/>
      <p:italic r:id="rId48"/>
      <p:boldItalic r:id="rId49"/>
    </p:embeddedFont>
    <p:embeddedFont>
      <p:font typeface="Montserrat" panose="020B0604020202020204" charset="0"/>
      <p:regular r:id="rId50"/>
      <p:bold r:id="rId51"/>
      <p:italic r:id="rId52"/>
      <p:boldItalic r:id="rId53"/>
    </p:embeddedFont>
    <p:embeddedFont>
      <p:font typeface="Roboto" panose="020B0604020202020204"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7" d="100"/>
          <a:sy n="57" d="100"/>
        </p:scale>
        <p:origin x="84" y="15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font" Target="fonts/font17.fntdata"/><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unsplash.com/@phlmrtn/portfolio"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f87997393_0_7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1f87997393_0_7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1f87997393_0_10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1f87997393_0_10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SzPts val="1200"/>
              <a:buFont typeface="Calibri"/>
              <a:buChar char="●"/>
            </a:pPr>
            <a:r>
              <a:rPr lang="en-GB" sz="1200">
                <a:latin typeface="Calibri"/>
                <a:ea typeface="Calibri"/>
                <a:cs typeface="Calibri"/>
                <a:sym typeface="Calibri"/>
              </a:rPr>
              <a:t>Important to recognize that prioritization scoring and allocation decisions under CSC are made by a triage officer, who should </a:t>
            </a:r>
            <a:r>
              <a:rPr lang="en-GB" sz="1200" i="1">
                <a:latin typeface="Calibri"/>
                <a:ea typeface="Calibri"/>
                <a:cs typeface="Calibri"/>
                <a:sym typeface="Calibri"/>
              </a:rPr>
              <a:t>not</a:t>
            </a:r>
            <a:r>
              <a:rPr lang="en-GB" sz="1200">
                <a:latin typeface="Calibri"/>
                <a:ea typeface="Calibri"/>
                <a:cs typeface="Calibri"/>
                <a:sym typeface="Calibri"/>
              </a:rPr>
              <a:t> be the treating physician or someone who has a direct doctor-patient relationship with the individuals who need care.</a:t>
            </a:r>
            <a:endParaRPr sz="120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GB" sz="1200">
                <a:latin typeface="Calibri"/>
                <a:ea typeface="Calibri"/>
                <a:cs typeface="Calibri"/>
                <a:sym typeface="Calibri"/>
              </a:rPr>
              <a:t>Structure:</a:t>
            </a:r>
            <a:endParaRPr sz="1200">
              <a:latin typeface="Calibri"/>
              <a:ea typeface="Calibri"/>
              <a:cs typeface="Calibri"/>
              <a:sym typeface="Calibri"/>
            </a:endParaRPr>
          </a:p>
          <a:p>
            <a:pPr marL="914400" lvl="1" indent="-304800" algn="l" rtl="0">
              <a:spcBef>
                <a:spcPts val="0"/>
              </a:spcBef>
              <a:spcAft>
                <a:spcPts val="0"/>
              </a:spcAft>
              <a:buSzPts val="1200"/>
              <a:buFont typeface="Calibri"/>
              <a:buChar char="○"/>
            </a:pPr>
            <a:r>
              <a:rPr lang="en-GB" sz="1200">
                <a:latin typeface="Calibri"/>
                <a:ea typeface="Calibri"/>
                <a:cs typeface="Calibri"/>
                <a:sym typeface="Calibri"/>
              </a:rPr>
              <a:t>Exclusion from consideration for resources</a:t>
            </a:r>
            <a:endParaRPr sz="1200">
              <a:latin typeface="Calibri"/>
              <a:ea typeface="Calibri"/>
              <a:cs typeface="Calibri"/>
              <a:sym typeface="Calibri"/>
            </a:endParaRPr>
          </a:p>
          <a:p>
            <a:pPr marL="914400" lvl="1" indent="-304800" algn="l" rtl="0">
              <a:spcBef>
                <a:spcPts val="0"/>
              </a:spcBef>
              <a:spcAft>
                <a:spcPts val="0"/>
              </a:spcAft>
              <a:buSzPts val="1200"/>
              <a:buFont typeface="Calibri"/>
              <a:buChar char="○"/>
            </a:pPr>
            <a:r>
              <a:rPr lang="en-GB" sz="1200">
                <a:latin typeface="Calibri"/>
                <a:ea typeface="Calibri"/>
                <a:cs typeface="Calibri"/>
                <a:sym typeface="Calibri"/>
              </a:rPr>
              <a:t>Acuity of illness</a:t>
            </a:r>
            <a:endParaRPr sz="1200">
              <a:latin typeface="Calibri"/>
              <a:ea typeface="Calibri"/>
              <a:cs typeface="Calibri"/>
              <a:sym typeface="Calibri"/>
            </a:endParaRPr>
          </a:p>
          <a:p>
            <a:pPr marL="914400" lvl="1" indent="-304800" algn="l" rtl="0">
              <a:spcBef>
                <a:spcPts val="0"/>
              </a:spcBef>
              <a:spcAft>
                <a:spcPts val="0"/>
              </a:spcAft>
              <a:buSzPts val="1200"/>
              <a:buFont typeface="Calibri"/>
              <a:buChar char="○"/>
            </a:pPr>
            <a:r>
              <a:rPr lang="en-GB" sz="1200">
                <a:latin typeface="Calibri"/>
                <a:ea typeface="Calibri"/>
                <a:cs typeface="Calibri"/>
                <a:sym typeface="Calibri"/>
              </a:rPr>
              <a:t>Likelihood of long-term benefit</a:t>
            </a:r>
            <a:endParaRPr sz="1200">
              <a:latin typeface="Calibri"/>
              <a:ea typeface="Calibri"/>
              <a:cs typeface="Calibri"/>
              <a:sym typeface="Calibri"/>
            </a:endParaRPr>
          </a:p>
          <a:p>
            <a:pPr marL="914400" lvl="1" indent="-304800" algn="l" rtl="0">
              <a:spcBef>
                <a:spcPts val="0"/>
              </a:spcBef>
              <a:spcAft>
                <a:spcPts val="0"/>
              </a:spcAft>
              <a:buSzPts val="1200"/>
              <a:buFont typeface="Calibri"/>
              <a:buChar char="○"/>
            </a:pPr>
            <a:r>
              <a:rPr lang="en-GB" sz="1200">
                <a:latin typeface="Calibri"/>
                <a:ea typeface="Calibri"/>
                <a:cs typeface="Calibri"/>
                <a:sym typeface="Calibri"/>
              </a:rPr>
              <a:t>Allocation of resources, w/consideration of tiebreakers</a:t>
            </a:r>
            <a:endParaRPr sz="1200">
              <a:latin typeface="Calibri"/>
              <a:ea typeface="Calibri"/>
              <a:cs typeface="Calibri"/>
              <a:sym typeface="Calibri"/>
            </a:endParaRPr>
          </a:p>
          <a:p>
            <a:pPr marL="914400" lvl="1" indent="-304800" algn="l" rtl="0">
              <a:spcBef>
                <a:spcPts val="0"/>
              </a:spcBef>
              <a:spcAft>
                <a:spcPts val="0"/>
              </a:spcAft>
              <a:buSzPts val="1200"/>
              <a:buFont typeface="Calibri"/>
              <a:buChar char="○"/>
            </a:pPr>
            <a:r>
              <a:rPr lang="en-GB" sz="1200">
                <a:latin typeface="Calibri"/>
                <a:ea typeface="Calibri"/>
                <a:cs typeface="Calibri"/>
                <a:sym typeface="Calibri"/>
              </a:rPr>
              <a:t>Reconsideration over time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948b601a58_1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948b601a58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SzPts val="1200"/>
              <a:buFont typeface="Calibri"/>
              <a:buChar char="●"/>
            </a:pPr>
            <a:r>
              <a:rPr lang="en-GB" sz="1200">
                <a:latin typeface="Calibri"/>
                <a:ea typeface="Calibri"/>
                <a:cs typeface="Calibri"/>
                <a:sym typeface="Calibri"/>
              </a:rPr>
              <a:t>Exclusion: Many states have exclusion criteria that limit consideration for access to intensive care or other limited resources during times of scarcity. There is wide variety here - from broad statements like “Significant underlying disease process that predict poor short-term survival” (Washington) to highly specific metrics such as “severe burns on patient with any two of the following (age &gt; 60 years, 40% of total body surface area affected, inhalational injury) - Kansas. Some states have chosen to omit broad exclusion criteria, with the exception of patients who would not typically be allocated resources even during normal times (such as an individual who has had a prolonged course of CPR and other resuscitation, but has shown no signs of recovery. </a:t>
            </a:r>
            <a:endParaRPr sz="120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GB" sz="1200">
                <a:latin typeface="Calibri"/>
                <a:ea typeface="Calibri"/>
                <a:cs typeface="Calibri"/>
                <a:sym typeface="Calibri"/>
              </a:rPr>
              <a:t>The first real step of prioritizing patients under CSC is a consideration of acuity: Who needs the resource the most, right now. All CSC incorporate the use of what is meant to be an objective scoring system - the sequential organ failure assessment, SOFA, or modified SOFA score. This score is then translated a into a priority category (usually 1-4) based on the patient’s prognosis for surviving this acute illness.</a:t>
            </a:r>
            <a:endParaRPr sz="1200">
              <a:latin typeface="Calibri"/>
              <a:ea typeface="Calibri"/>
              <a:cs typeface="Calibri"/>
              <a:sym typeface="Calibri"/>
            </a:endParaRPr>
          </a:p>
          <a:p>
            <a:pPr marL="914400" lvl="1" indent="-304800" algn="l" rtl="0">
              <a:spcBef>
                <a:spcPts val="0"/>
              </a:spcBef>
              <a:spcAft>
                <a:spcPts val="0"/>
              </a:spcAft>
              <a:buSzPts val="1200"/>
              <a:buFont typeface="Calibri"/>
              <a:buChar char="○"/>
            </a:pPr>
            <a:r>
              <a:rPr lang="en-GB" sz="1200">
                <a:latin typeface="Calibri"/>
                <a:ea typeface="Calibri"/>
                <a:cs typeface="Calibri"/>
                <a:sym typeface="Calibri"/>
              </a:rPr>
              <a:t>SOFA incorporates data from a patient’s vital signs, lab results, and exam (GCS)</a:t>
            </a:r>
            <a:endParaRPr sz="1200">
              <a:latin typeface="Calibri"/>
              <a:ea typeface="Calibri"/>
              <a:cs typeface="Calibri"/>
              <a:sym typeface="Calibri"/>
            </a:endParaRPr>
          </a:p>
          <a:p>
            <a:pPr marL="914400" lvl="1" indent="-304800" algn="l" rtl="0">
              <a:spcBef>
                <a:spcPts val="0"/>
              </a:spcBef>
              <a:spcAft>
                <a:spcPts val="0"/>
              </a:spcAft>
              <a:buSzPts val="1200"/>
              <a:buFont typeface="Calibri"/>
              <a:buChar char="○"/>
            </a:pPr>
            <a:r>
              <a:rPr lang="en-GB" sz="1200">
                <a:latin typeface="Calibri"/>
                <a:ea typeface="Calibri"/>
                <a:cs typeface="Calibri"/>
                <a:sym typeface="Calibri"/>
              </a:rPr>
              <a:t>Validated in predicting mortality at the population level among sepsis patients, but is not a triage tool and may not be as good at predicting the likelihood of surviving a viral respiratory illness. </a:t>
            </a:r>
            <a:endParaRPr sz="1200">
              <a:latin typeface="Calibri"/>
              <a:ea typeface="Calibri"/>
              <a:cs typeface="Calibri"/>
              <a:sym typeface="Calibri"/>
            </a:endParaRPr>
          </a:p>
          <a:p>
            <a:pPr marL="914400" lvl="1" indent="-304800" algn="l" rtl="0">
              <a:spcBef>
                <a:spcPts val="0"/>
              </a:spcBef>
              <a:spcAft>
                <a:spcPts val="0"/>
              </a:spcAft>
              <a:buSzPts val="1200"/>
              <a:buFont typeface="Calibri"/>
              <a:buChar char="○"/>
            </a:pPr>
            <a:r>
              <a:rPr lang="en-GB" sz="1200">
                <a:solidFill>
                  <a:schemeClr val="dk1"/>
                </a:solidFill>
                <a:latin typeface="Calibri"/>
                <a:ea typeface="Calibri"/>
                <a:cs typeface="Calibri"/>
                <a:sym typeface="Calibri"/>
              </a:rPr>
              <a:t>For the purposes of prioritization under CSC, a patient with a higher SOFA score receives lower priority, due to poorer predicted survival</a:t>
            </a:r>
            <a:endParaRPr sz="120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GB" sz="1200">
                <a:latin typeface="Calibri"/>
                <a:ea typeface="Calibri"/>
                <a:cs typeface="Calibri"/>
                <a:sym typeface="Calibri"/>
              </a:rPr>
              <a:t>Long-term benefit: Most CSC then provide an additional adjustment to a patient’s priority score based on predictions of longer-term survival. By considering the patient’s other health conditions, the triage officer or team is asked to predict the likely long-term benefit to this patient. This is usually done by decreasing the priority of patients who are unlikely to survive more than another 5 years, even if they make it through this acute illness, and by further deprioritizing patients with such serious underlying conditions that they are likely to die within the next year.  </a:t>
            </a:r>
            <a:endParaRPr sz="120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GB" sz="1200">
                <a:latin typeface="Calibri"/>
                <a:ea typeface="Calibri"/>
                <a:cs typeface="Calibri"/>
                <a:sym typeface="Calibri"/>
              </a:rPr>
              <a:t>Each patient’s priority score is then calculated, thereby placing them into one of three or four categories </a:t>
            </a:r>
            <a:endParaRPr sz="120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GB" sz="1200">
                <a:latin typeface="Calibri"/>
                <a:ea typeface="Calibri"/>
                <a:cs typeface="Calibri"/>
                <a:sym typeface="Calibri"/>
              </a:rPr>
              <a:t>It may be that additional tiebreakers are needed to allocate resources within a given priority category. Again, lots of variability across states. Some say that all other factors being equal, triage teams can make decisions based on age, pregnancy, or role as an essential worker w/increased assumption of personal risk. Others rely solely on a lottery system for allocating resources among patients within a single priority tier. </a:t>
            </a:r>
            <a:endParaRPr sz="120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GB" sz="1200">
                <a:latin typeface="Calibri"/>
                <a:ea typeface="Calibri"/>
                <a:cs typeface="Calibri"/>
                <a:sym typeface="Calibri"/>
              </a:rPr>
              <a:t>Most CSC also explicitly state that resource allocation should be reconsidered at specific intervals, for example, daily, to determine whether resources should be reallocated within the cohort of patients who need them. This would involve withdrawing care from lower priority patients in favor of allocating them to someone more likely to benefit. </a:t>
            </a:r>
            <a:endParaRPr sz="1200">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948b601a58_1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948b601a58_1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 want to pause for a moment, because you just had a lot of information thrown at you in the past 10 or so minutes. For some, this may feel very abstract and theoretical, while for others who have already faced impossible decisions about resource allocation during this pandemic, it may be overwhelming to have memories of those moments brought up over Zoom. The decisions guided by CSC are the biggest ones we face, both as caregivers and as humans, and I want to pause to acknowledge that before we dive into discussing issues of equity in their development and application.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1f87997393_0_8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1f87997393_0_8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SzPts val="1200"/>
              <a:buFont typeface="Calibri"/>
              <a:buChar char="●"/>
            </a:pPr>
            <a:r>
              <a:rPr lang="en-GB" sz="1200">
                <a:latin typeface="Calibri"/>
                <a:ea typeface="Calibri"/>
                <a:cs typeface="Calibri"/>
                <a:sym typeface="Calibri"/>
              </a:rPr>
              <a:t>To better understand this, I’ll ask you to consider three questions. Where are CSC most likely to be needed?</a:t>
            </a:r>
            <a:endParaRPr sz="1200">
              <a:latin typeface="Calibri"/>
              <a:ea typeface="Calibri"/>
              <a:cs typeface="Calibri"/>
              <a:sym typeface="Calibri"/>
            </a:endParaRPr>
          </a:p>
          <a:p>
            <a:pPr marL="914400" lvl="1" indent="-304800" algn="l" rtl="0">
              <a:spcBef>
                <a:spcPts val="0"/>
              </a:spcBef>
              <a:spcAft>
                <a:spcPts val="0"/>
              </a:spcAft>
              <a:buSzPts val="1200"/>
              <a:buFont typeface="Calibri"/>
              <a:buChar char="○"/>
            </a:pPr>
            <a:r>
              <a:rPr lang="en-GB" sz="1200">
                <a:latin typeface="Calibri"/>
                <a:ea typeface="Calibri"/>
                <a:cs typeface="Calibri"/>
                <a:sym typeface="Calibri"/>
              </a:rPr>
              <a:t>Poorly-resourced facilities may more easily become overwhelmed by a surge of patients</a:t>
            </a:r>
            <a:endParaRPr sz="1200">
              <a:latin typeface="Calibri"/>
              <a:ea typeface="Calibri"/>
              <a:cs typeface="Calibri"/>
              <a:sym typeface="Calibri"/>
            </a:endParaRPr>
          </a:p>
          <a:p>
            <a:pPr marL="914400" lvl="1" indent="-304800" algn="l" rtl="0">
              <a:spcBef>
                <a:spcPts val="0"/>
              </a:spcBef>
              <a:spcAft>
                <a:spcPts val="0"/>
              </a:spcAft>
              <a:buSzPts val="1200"/>
              <a:buFont typeface="Calibri"/>
              <a:buChar char="○"/>
            </a:pPr>
            <a:r>
              <a:rPr lang="en-GB" sz="1200">
                <a:latin typeface="Calibri"/>
                <a:ea typeface="Calibri"/>
                <a:cs typeface="Calibri"/>
                <a:sym typeface="Calibri"/>
              </a:rPr>
              <a:t>This is because of differences in the ease with which facilities can control the availability of inpatient beds in anticipation of a large influx of patients.</a:t>
            </a:r>
            <a:endParaRPr sz="1200">
              <a:latin typeface="Calibri"/>
              <a:ea typeface="Calibri"/>
              <a:cs typeface="Calibri"/>
              <a:sym typeface="Calibri"/>
            </a:endParaRPr>
          </a:p>
          <a:p>
            <a:pPr marL="914400" lvl="1" indent="-304800" algn="l" rtl="0">
              <a:spcBef>
                <a:spcPts val="0"/>
              </a:spcBef>
              <a:spcAft>
                <a:spcPts val="0"/>
              </a:spcAft>
              <a:buSzPts val="1200"/>
              <a:buFont typeface="Calibri"/>
              <a:buChar char="○"/>
            </a:pPr>
            <a:r>
              <a:rPr lang="en-GB" sz="1200">
                <a:latin typeface="Calibri"/>
                <a:ea typeface="Calibri"/>
                <a:cs typeface="Calibri"/>
                <a:sym typeface="Calibri"/>
              </a:rPr>
              <a:t>Large, wealthy medical centers profit from filling a high proportion of their inpatient beds with elective surgical patients. Safety-net hospitals more commonly fill their inpatient beds predominantly with unplanned admissions through the emergency department. Hospitals’ ability to flex inpatient capacity in anticipation of a surge may well depend on the degree to which cancelling elective admissions frees up inpatient beds.</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GB" sz="1200">
                <a:solidFill>
                  <a:schemeClr val="dk1"/>
                </a:solidFill>
                <a:latin typeface="Calibri"/>
                <a:ea typeface="Calibri"/>
                <a:cs typeface="Calibri"/>
                <a:sym typeface="Calibri"/>
              </a:rPr>
              <a:t>Photo courtesy of Unsplash, credit to sk, Rolleiflexgraphy, web.facebook.com/rgsk97, https://images.unsplash.com/photo-1536122522160-72ca6bd783ba?ixlib=rb-1.2.1&amp;ixid=eyJhcHBfaWQiOjEyMDd9&amp;auto=format&amp;fit=crop&amp;w=2250&amp;q=80</a:t>
            </a:r>
            <a:endParaRPr sz="1200">
              <a:latin typeface="Calibri"/>
              <a:ea typeface="Calibri"/>
              <a:cs typeface="Calibri"/>
              <a:sym typeface="Calibri"/>
            </a:endParaRPr>
          </a:p>
          <a:p>
            <a:pPr marL="0" lvl="0" indent="0" algn="l" rtl="0">
              <a:spcBef>
                <a:spcPts val="0"/>
              </a:spcBef>
              <a:spcAft>
                <a:spcPts val="0"/>
              </a:spcAft>
              <a:buNone/>
            </a:pPr>
            <a:r>
              <a:rPr lang="en-GB" sz="1200">
                <a:latin typeface="Calibri"/>
                <a:ea typeface="Calibri"/>
                <a:cs typeface="Calibri"/>
                <a:sym typeface="Calibri"/>
              </a:rPr>
              <a:t>Photo courtesy of Unsplash, credit to Philip Martin, </a:t>
            </a:r>
            <a:r>
              <a:rPr lang="en-GB" sz="1150">
                <a:solidFill>
                  <a:srgbClr val="111111"/>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instagram.com/phlmrtn</a:t>
            </a:r>
            <a:endParaRPr sz="1200">
              <a:latin typeface="Calibri"/>
              <a:ea typeface="Calibri"/>
              <a:cs typeface="Calibri"/>
              <a:sym typeface="Calibri"/>
            </a:endParaRPr>
          </a:p>
          <a:p>
            <a:pPr marL="0" lvl="0" indent="0" algn="l" rtl="0">
              <a:spcBef>
                <a:spcPts val="0"/>
              </a:spcBef>
              <a:spcAft>
                <a:spcPts val="0"/>
              </a:spcAft>
              <a:buNone/>
            </a:pPr>
            <a:r>
              <a:rPr lang="en-GB" sz="1200">
                <a:latin typeface="Calibri"/>
                <a:ea typeface="Calibri"/>
                <a:cs typeface="Calibri"/>
                <a:sym typeface="Calibri"/>
              </a:rPr>
              <a:t>https://images.unsplash.com/photo-1522751707891-45b4e281010d?ixlib=rb-1.2.1&amp;ixid=eyJhcHBfaWQiOjEyMDd9&amp;auto=format&amp;fit=crop&amp;w=1300&amp;q=80</a:t>
            </a:r>
            <a:endParaRPr sz="1200">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931b8ee90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931b8ee90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chemeClr val="dk1"/>
              </a:buClr>
              <a:buSzPts val="1200"/>
              <a:buFont typeface="Calibri"/>
              <a:buChar char="●"/>
            </a:pPr>
            <a:r>
              <a:rPr lang="en-GB" sz="1200">
                <a:solidFill>
                  <a:schemeClr val="dk1"/>
                </a:solidFill>
                <a:latin typeface="Calibri"/>
                <a:ea typeface="Calibri"/>
                <a:cs typeface="Calibri"/>
                <a:sym typeface="Calibri"/>
              </a:rPr>
              <a:t>Acuity of illness</a:t>
            </a:r>
            <a:endParaRPr sz="1200">
              <a:solidFill>
                <a:schemeClr val="dk1"/>
              </a:solidFill>
              <a:latin typeface="Calibri"/>
              <a:ea typeface="Calibri"/>
              <a:cs typeface="Calibri"/>
              <a:sym typeface="Calibri"/>
            </a:endParaRPr>
          </a:p>
          <a:p>
            <a:pPr marL="914400" lvl="1" indent="-304800" algn="l" rtl="0">
              <a:spcBef>
                <a:spcPts val="0"/>
              </a:spcBef>
              <a:spcAft>
                <a:spcPts val="0"/>
              </a:spcAft>
              <a:buClr>
                <a:schemeClr val="dk1"/>
              </a:buClr>
              <a:buSzPts val="1200"/>
              <a:buFont typeface="Calibri"/>
              <a:buChar char="○"/>
            </a:pPr>
            <a:r>
              <a:rPr lang="en-GB" sz="1200">
                <a:solidFill>
                  <a:schemeClr val="dk1"/>
                </a:solidFill>
                <a:latin typeface="Calibri"/>
                <a:ea typeface="Calibri"/>
                <a:cs typeface="Calibri"/>
                <a:sym typeface="Calibri"/>
              </a:rPr>
              <a:t>Among patients who acquire COVID, people with chronic comorbid conditions such as COPD,  obesity, hypertension, diabetes or renal disease are more likely to require intensive care than people without chronic conditions. </a:t>
            </a:r>
            <a:endParaRPr sz="1200">
              <a:solidFill>
                <a:schemeClr val="dk1"/>
              </a:solidFill>
              <a:latin typeface="Calibri"/>
              <a:ea typeface="Calibri"/>
              <a:cs typeface="Calibri"/>
              <a:sym typeface="Calibri"/>
            </a:endParaRPr>
          </a:p>
          <a:p>
            <a:pPr marL="914400" lvl="1" indent="-304800" algn="l" rtl="0">
              <a:spcBef>
                <a:spcPts val="0"/>
              </a:spcBef>
              <a:spcAft>
                <a:spcPts val="0"/>
              </a:spcAft>
              <a:buClr>
                <a:schemeClr val="dk1"/>
              </a:buClr>
              <a:buSzPts val="1200"/>
              <a:buFont typeface="Calibri"/>
              <a:buChar char="○"/>
            </a:pPr>
            <a:r>
              <a:rPr lang="en-GB" sz="1200">
                <a:solidFill>
                  <a:schemeClr val="dk1"/>
                </a:solidFill>
                <a:latin typeface="Calibri"/>
                <a:ea typeface="Calibri"/>
                <a:cs typeface="Calibri"/>
                <a:sym typeface="Calibri"/>
              </a:rPr>
              <a:t>Because these conditions are significantly more prevalent among Black, Latinx, Native American, disabled and other marginalized populations in the US, on the whole these groups are more likely to become more severely ill than white people without disabilities. </a:t>
            </a:r>
            <a:endParaRPr sz="1200">
              <a:solidFill>
                <a:schemeClr val="dk1"/>
              </a:solidFill>
              <a:latin typeface="Calibri"/>
              <a:ea typeface="Calibri"/>
              <a:cs typeface="Calibri"/>
              <a:sym typeface="Calibri"/>
            </a:endParaRPr>
          </a:p>
          <a:p>
            <a:pPr marL="914400" lvl="1" indent="-304800" algn="l" rtl="0">
              <a:spcBef>
                <a:spcPts val="0"/>
              </a:spcBef>
              <a:spcAft>
                <a:spcPts val="0"/>
              </a:spcAft>
              <a:buClr>
                <a:schemeClr val="dk1"/>
              </a:buClr>
              <a:buSzPts val="1200"/>
              <a:buFont typeface="Calibri"/>
              <a:buChar char="○"/>
            </a:pPr>
            <a:r>
              <a:rPr lang="en-GB" sz="1200">
                <a:solidFill>
                  <a:schemeClr val="dk1"/>
                </a:solidFill>
                <a:latin typeface="Calibri"/>
                <a:ea typeface="Calibri"/>
                <a:cs typeface="Calibri"/>
                <a:sym typeface="Calibri"/>
              </a:rPr>
              <a:t>This may mean that at a population level, people from marginalized groups are, on the whole, more likely to have higher SOFA scores, and thus end up being given a lower priority for resource allocation under crisis standards of care.</a:t>
            </a:r>
            <a:endParaRPr sz="120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GB" sz="1200">
                <a:solidFill>
                  <a:schemeClr val="dk1"/>
                </a:solidFill>
                <a:latin typeface="Calibri"/>
                <a:ea typeface="Calibri"/>
                <a:cs typeface="Calibri"/>
                <a:sym typeface="Calibri"/>
              </a:rPr>
              <a:t>CLICK</a:t>
            </a:r>
            <a:endParaRPr sz="1200">
              <a:solidFill>
                <a:schemeClr val="dk1"/>
              </a:solidFill>
              <a:latin typeface="Calibri"/>
              <a:ea typeface="Calibri"/>
              <a:cs typeface="Calibri"/>
              <a:sym typeface="Calibri"/>
            </a:endParaRPr>
          </a:p>
          <a:p>
            <a:pPr marL="914400" lvl="1" indent="-304800" algn="l" rtl="0">
              <a:spcBef>
                <a:spcPts val="0"/>
              </a:spcBef>
              <a:spcAft>
                <a:spcPts val="0"/>
              </a:spcAft>
              <a:buClr>
                <a:schemeClr val="dk1"/>
              </a:buClr>
              <a:buSzPts val="1200"/>
              <a:buFont typeface="Calibri"/>
              <a:buChar char="○"/>
            </a:pPr>
            <a:r>
              <a:rPr lang="en-GB" sz="1200">
                <a:solidFill>
                  <a:schemeClr val="dk1"/>
                </a:solidFill>
                <a:latin typeface="Calibri"/>
                <a:ea typeface="Calibri"/>
                <a:cs typeface="Calibri"/>
                <a:sym typeface="Calibri"/>
              </a:rPr>
              <a:t>Even the seemingly “objective” SOFA score can systematically discriminate against some groups. For example, people with significant motor or speech disabilities may receive a low GCS score (which is incorporated into the SOFA score) if they are unable to follow motor commands or speak clearly, even if they are at their functional baseline. As Colin will discuss more, several successful lawsuits in the last year were filed by disabilities rights groups based on these concerns. This has led to CSC revisions in at least six states to ensure protections for PWD.</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931b8ee90a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931b8ee90a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chemeClr val="dk1"/>
              </a:buClr>
              <a:buSzPts val="1200"/>
              <a:buFont typeface="Calibri"/>
              <a:buChar char="●"/>
            </a:pPr>
            <a:r>
              <a:rPr lang="en-GB" sz="1200">
                <a:solidFill>
                  <a:schemeClr val="dk1"/>
                </a:solidFill>
                <a:latin typeface="Calibri"/>
                <a:ea typeface="Calibri"/>
                <a:cs typeface="Calibri"/>
                <a:sym typeface="Calibri"/>
              </a:rPr>
              <a:t>Prediction of long-term benefit (e.g. survival past 1 or 5 years)</a:t>
            </a:r>
            <a:endParaRPr sz="1200">
              <a:solidFill>
                <a:schemeClr val="dk1"/>
              </a:solidFill>
              <a:latin typeface="Calibri"/>
              <a:ea typeface="Calibri"/>
              <a:cs typeface="Calibri"/>
              <a:sym typeface="Calibri"/>
            </a:endParaRPr>
          </a:p>
          <a:p>
            <a:pPr marL="914400" lvl="1" indent="-304800" algn="l" rtl="0">
              <a:spcBef>
                <a:spcPts val="0"/>
              </a:spcBef>
              <a:spcAft>
                <a:spcPts val="0"/>
              </a:spcAft>
              <a:buClr>
                <a:schemeClr val="dk1"/>
              </a:buClr>
              <a:buSzPts val="1200"/>
              <a:buFont typeface="Calibri"/>
              <a:buChar char="○"/>
            </a:pPr>
            <a:r>
              <a:rPr lang="en-GB" sz="1200">
                <a:solidFill>
                  <a:schemeClr val="dk1"/>
                </a:solidFill>
                <a:latin typeface="Calibri"/>
                <a:ea typeface="Calibri"/>
                <a:cs typeface="Calibri"/>
                <a:sym typeface="Calibri"/>
              </a:rPr>
              <a:t>Your typical 18 year old almost certainly has a greater life expectancy than an 88 year old, but as the age gap between to people competing for a scarce resource narrows, their underlying health conditions play an increasingly important role in determining who will be deemed more likely to benefit in the longer term. </a:t>
            </a:r>
            <a:endParaRPr sz="1200">
              <a:solidFill>
                <a:schemeClr val="dk1"/>
              </a:solidFill>
              <a:latin typeface="Calibri"/>
              <a:ea typeface="Calibri"/>
              <a:cs typeface="Calibri"/>
              <a:sym typeface="Calibri"/>
            </a:endParaRPr>
          </a:p>
          <a:p>
            <a:pPr marL="914400" lvl="1" indent="-304800" algn="l" rtl="0">
              <a:spcBef>
                <a:spcPts val="0"/>
              </a:spcBef>
              <a:spcAft>
                <a:spcPts val="0"/>
              </a:spcAft>
              <a:buClr>
                <a:schemeClr val="dk1"/>
              </a:buClr>
              <a:buSzPts val="1200"/>
              <a:buFont typeface="Calibri"/>
              <a:buChar char="○"/>
            </a:pPr>
            <a:r>
              <a:rPr lang="en-GB" sz="1200">
                <a:solidFill>
                  <a:schemeClr val="dk1"/>
                </a:solidFill>
                <a:latin typeface="Calibri"/>
                <a:ea typeface="Calibri"/>
                <a:cs typeface="Calibri"/>
                <a:sym typeface="Calibri"/>
              </a:rPr>
              <a:t>The same life-limiting comorbid health conditions and social determinants of health that lead to Black, Latinx and likely Native Americans becoming sicker than white Americans when they acquire COVID also reduce these individuals’ life expectancies independent of their acute illness. </a:t>
            </a:r>
            <a:endParaRPr sz="1200">
              <a:solidFill>
                <a:schemeClr val="dk1"/>
              </a:solidFill>
              <a:latin typeface="Calibri"/>
              <a:ea typeface="Calibri"/>
              <a:cs typeface="Calibri"/>
              <a:sym typeface="Calibri"/>
            </a:endParaRPr>
          </a:p>
          <a:p>
            <a:pPr marL="914400" lvl="1" indent="-304800" algn="l" rtl="0">
              <a:spcBef>
                <a:spcPts val="0"/>
              </a:spcBef>
              <a:spcAft>
                <a:spcPts val="0"/>
              </a:spcAft>
              <a:buClr>
                <a:schemeClr val="dk1"/>
              </a:buClr>
              <a:buSzPts val="1200"/>
              <a:buFont typeface="Calibri"/>
              <a:buChar char="○"/>
            </a:pPr>
            <a:r>
              <a:rPr lang="en-GB" sz="1200">
                <a:solidFill>
                  <a:schemeClr val="dk1"/>
                </a:solidFill>
                <a:latin typeface="Calibri"/>
                <a:ea typeface="Calibri"/>
                <a:cs typeface="Calibri"/>
                <a:sym typeface="Calibri"/>
              </a:rPr>
              <a:t>People with disabilities linked to chronic health conditions like ALS, cystic fibrosis, SMA, and those who require assistance with their ADLs may be perceived as having a lower likelihood of survival past five years, whether or not this is actually true.</a:t>
            </a:r>
            <a:endParaRPr sz="1200">
              <a:solidFill>
                <a:schemeClr val="dk1"/>
              </a:solidFill>
              <a:latin typeface="Calibri"/>
              <a:ea typeface="Calibri"/>
              <a:cs typeface="Calibri"/>
              <a:sym typeface="Calibri"/>
            </a:endParaRPr>
          </a:p>
          <a:p>
            <a:pPr marL="914400" lvl="1" indent="-304800" algn="l" rtl="0">
              <a:spcBef>
                <a:spcPts val="0"/>
              </a:spcBef>
              <a:spcAft>
                <a:spcPts val="0"/>
              </a:spcAft>
              <a:buClr>
                <a:schemeClr val="dk1"/>
              </a:buClr>
              <a:buSzPts val="1200"/>
              <a:buFont typeface="Calibri"/>
              <a:buChar char="○"/>
            </a:pPr>
            <a:r>
              <a:rPr lang="en-GB" sz="1200">
                <a:solidFill>
                  <a:schemeClr val="dk1"/>
                </a:solidFill>
                <a:latin typeface="Calibri"/>
                <a:ea typeface="Calibri"/>
                <a:cs typeface="Calibri"/>
                <a:sym typeface="Calibri"/>
              </a:rPr>
              <a:t>CSC that ask triage teams to add penalty points for likely death within 5 years, for example, will deprioritize patients with chronic lung disease on home oxygen or chronic dialysis, both of which are disproportionately common among PWD, as well as among Black and Brown populations. These CSC, therefore, may introduce systematic ability- and race-based bias into their seemingly objective prioritization framework.</a:t>
            </a:r>
            <a:endParaRPr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948b601a58_1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948b601a58_1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I’m going to make some specific recommendations about the actual CSC guidelines, before turning it over to Colin to discuss the bigger picture advocacy and legislative opportunities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94bedd2793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94bedd2793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We’ll discuss six ways in which CSC can safeguard equity. One relates to planning, one to access of resources, three related to scoring mechanisms, and one final recommendation about tie-breaker decisions. I want to be sure to give credit here to my colleagues within the Society of Academic Emergency Medicine and the Massachusetts Coalition for Health Equity, with whom I collaborated to develop these recommendations, all of which are included in the statement issued by SAEM last summer.</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94bedd2793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94bedd2793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a:latin typeface="Calibri"/>
                <a:ea typeface="Calibri"/>
                <a:cs typeface="Calibri"/>
                <a:sym typeface="Calibri"/>
              </a:rPr>
              <a:t>Pooling of resources between regional institutions must be exhausted before CSC are enacted at any single facility. We saw this fail in New York las year, where providers at Elmhurst in Queens faced decisions that would have been unnecessary if patients were transferred to less affected hospitals in other boroughs. State Departments of Health and other coordinating bodies should ensure that coordination agreements are created ahead of time to allow for the procurement and sharing of resources, as well as for patient transfer between facilities. We saw this happen in Boston during the peak of our first surge, and lives were saved as a result. Particular emphasis should be placed on creating agreements between well-resourced facilities and safety-net hospitals, which as we’ve discussed may have a more limited ability to adapt in anticipation of a surge of ill patients. Having a national health system through which to pool our resources remains a pipe dream of mine, but explicit coordination for future public health crises should be created to allow and reward facilities and states for collaborating across their traditional borders.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94bedd2793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94bedd2793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a:latin typeface="Calibri"/>
                <a:ea typeface="Calibri"/>
                <a:cs typeface="Calibri"/>
                <a:sym typeface="Calibri"/>
              </a:rPr>
              <a:t>Broad exclusion criteria that limit access to critical care resources during times of scarcity should be limited to avoid excluding wide segments of the population. For example, age cutoffs or use of subjective or vague exclusion criteria like “dementia” may lead to relatively healthy individuals who might have a quite reasonable chance of survival being categorically denied access to scarce resources. This is also true for heterogeneous groups of patients, such as individuals with indolent malignancies or patients requiring dialysis, some of whom may have an excellent quality of life and many years of expected life yet to live. If required, exclusion criteria in CSC should be limited to </a:t>
            </a:r>
            <a:r>
              <a:rPr lang="en-GB" i="1">
                <a:latin typeface="Calibri"/>
                <a:ea typeface="Calibri"/>
                <a:cs typeface="Calibri"/>
                <a:sym typeface="Calibri"/>
              </a:rPr>
              <a:t>objective</a:t>
            </a:r>
            <a:r>
              <a:rPr lang="en-GB">
                <a:latin typeface="Calibri"/>
                <a:ea typeface="Calibri"/>
                <a:cs typeface="Calibri"/>
                <a:sym typeface="Calibri"/>
              </a:rPr>
              <a:t> conditions for which a patient has an obvious and imminently dire prognosis, such as unsurvivable traumatic injuries.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f87997393_0_8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1f87997393_0_8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94bedd2793_0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94bedd2793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a:latin typeface="Calibri"/>
                <a:ea typeface="Calibri"/>
                <a:cs typeface="Calibri"/>
                <a:sym typeface="Calibri"/>
              </a:rPr>
              <a:t>In the ideal world, we’d have a disease-specific triage tool that would predict mortality for each of our patients, producing a validated likelihood of survival based on their individualized presentation. As we’ve discussed, SOFA was not meant to be a triage tool, but until improved triage tools are developed, it may well represent the most objective means of quantifying a patient’s acuity. As we’ll discuss next these tools have to be applied with consideration and even adjustments based on their limitations.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94bedd2793_0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94bedd2793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b="1">
                <a:latin typeface="Calibri"/>
                <a:ea typeface="Calibri"/>
                <a:cs typeface="Calibri"/>
                <a:sym typeface="Calibri"/>
              </a:rPr>
              <a:t>CSC scoring systems must explicitly protect the rights of people with disabilities to have equal opportunity to access scarce resources</a:t>
            </a:r>
            <a:r>
              <a:rPr lang="en-GB">
                <a:latin typeface="Calibri"/>
                <a:ea typeface="Calibri"/>
                <a:cs typeface="Calibri"/>
                <a:sym typeface="Calibri"/>
              </a:rPr>
              <a:t>. Similarly, hospital policies and procedures must afford reasonable accommodations for support persons during hospitalization, even when communicable diseases lead to changes in visitor policies. Patients who, like my son, have cerebral palsy, may not be able to follow motor commands or communicate verbally, even when at their baseline. Scoring systems like SOFA which incorporate GCS or other seemingly “objective” measures of function must not give lower scores to individuals with disabilities. The MA CSC provide language to explicitly accommodate measures of GCS among people with disabilities, which could be incorporated into local and other states’ guidelines.</a:t>
            </a:r>
            <a:endParaRPr>
              <a:latin typeface="Calibri"/>
              <a:ea typeface="Calibri"/>
              <a:cs typeface="Calibri"/>
              <a:sym typeface="Calibri"/>
            </a:endParaRPr>
          </a:p>
          <a:p>
            <a:pPr marL="0" lvl="0" indent="0" algn="l" rtl="0">
              <a:lnSpc>
                <a:spcPct val="115000"/>
              </a:lnSpc>
              <a:spcBef>
                <a:spcPts val="0"/>
              </a:spcBef>
              <a:spcAft>
                <a:spcPts val="0"/>
              </a:spcAft>
              <a:buNone/>
            </a:pPr>
            <a:endParaRPr>
              <a:latin typeface="Calibri"/>
              <a:ea typeface="Calibri"/>
              <a:cs typeface="Calibri"/>
              <a:sym typeface="Calibri"/>
            </a:endParaRPr>
          </a:p>
          <a:p>
            <a:pPr marL="0" lvl="0" indent="0" algn="l" rtl="0">
              <a:lnSpc>
                <a:spcPct val="115000"/>
              </a:lnSpc>
              <a:spcBef>
                <a:spcPts val="0"/>
              </a:spcBef>
              <a:spcAft>
                <a:spcPts val="0"/>
              </a:spcAft>
              <a:buNone/>
            </a:pPr>
            <a:r>
              <a:rPr lang="en-GB">
                <a:latin typeface="Calibri"/>
                <a:ea typeface="Calibri"/>
                <a:cs typeface="Calibri"/>
                <a:sym typeface="Calibri"/>
              </a:rPr>
              <a:t>If some measures within “objective’ scoring systems track closely with adverse social determinants of health, we should also reconsider them and make adjustments. For example, the disproportionate burden of chronic kidney disease among Black and Brown people in the US may lead to worse SOFA scores, since a measure of kidney function is included in SOFA. To adjust for this, some states like MA have capped the number of SOFA points you can add to a patient’s score if they have chronic kidney disease. This is still “colorblind” - it’s an adjustment for all patients - but at the population level would likely provide a greater benefit to people of color.</a:t>
            </a:r>
            <a:endParaRPr>
              <a:latin typeface="Calibri"/>
              <a:ea typeface="Calibri"/>
              <a:cs typeface="Calibri"/>
              <a:sym typeface="Calibri"/>
            </a:endParaRPr>
          </a:p>
          <a:p>
            <a:pPr marL="0" lvl="0" indent="0" algn="l" rtl="0">
              <a:lnSpc>
                <a:spcPct val="115000"/>
              </a:lnSpc>
              <a:spcBef>
                <a:spcPts val="0"/>
              </a:spcBef>
              <a:spcAft>
                <a:spcPts val="0"/>
              </a:spcAft>
              <a:buNone/>
            </a:pPr>
            <a:endParaRPr>
              <a:latin typeface="Calibri"/>
              <a:ea typeface="Calibri"/>
              <a:cs typeface="Calibri"/>
              <a:sym typeface="Calibri"/>
            </a:endParaRPr>
          </a:p>
          <a:p>
            <a:pPr marL="0" lvl="0" indent="0" algn="l" rtl="0">
              <a:lnSpc>
                <a:spcPct val="115000"/>
              </a:lnSpc>
              <a:spcBef>
                <a:spcPts val="0"/>
              </a:spcBef>
              <a:spcAft>
                <a:spcPts val="0"/>
              </a:spcAft>
              <a:buNone/>
            </a:pPr>
            <a:endParaRPr>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94bedd2793_0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94bedd2793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a:latin typeface="Calibri"/>
                <a:ea typeface="Calibri"/>
                <a:cs typeface="Calibri"/>
                <a:sym typeface="Calibri"/>
              </a:rPr>
              <a:t>CSC should consider only likelihood of surviving the acute illness, and not the number of life-years. Consideration of longer-term mortality introduces systemic racism and discrimination against peope with disabilities into the resource allocation process by biasing resource allocation against populations with higher prevalence of chronic illness and shorter life expectancies.</a:t>
            </a:r>
            <a:endParaRPr>
              <a:latin typeface="Calibri"/>
              <a:ea typeface="Calibri"/>
              <a:cs typeface="Calibri"/>
              <a:sym typeface="Calibri"/>
            </a:endParaRPr>
          </a:p>
          <a:p>
            <a:pPr marL="0" lvl="0" indent="0" algn="l" rtl="0">
              <a:lnSpc>
                <a:spcPct val="115000"/>
              </a:lnSpc>
              <a:spcBef>
                <a:spcPts val="0"/>
              </a:spcBef>
              <a:spcAft>
                <a:spcPts val="0"/>
              </a:spcAft>
              <a:buNone/>
            </a:pPr>
            <a:endParaRPr>
              <a:latin typeface="Calibri"/>
              <a:ea typeface="Calibri"/>
              <a:cs typeface="Calibri"/>
              <a:sym typeface="Calibri"/>
            </a:endParaRPr>
          </a:p>
          <a:p>
            <a:pPr marL="0" lvl="0" indent="0" algn="l" rtl="0">
              <a:lnSpc>
                <a:spcPct val="115000"/>
              </a:lnSpc>
              <a:spcBef>
                <a:spcPts val="0"/>
              </a:spcBef>
              <a:spcAft>
                <a:spcPts val="0"/>
              </a:spcAft>
              <a:buNone/>
            </a:pPr>
            <a:r>
              <a:rPr lang="en-GB">
                <a:latin typeface="Calibri"/>
                <a:ea typeface="Calibri"/>
                <a:cs typeface="Calibri"/>
                <a:sym typeface="Calibri"/>
              </a:rPr>
              <a:t>If two patients’ degree of illness - their degree of need for the limited resource - is equal, neither long-term survival, predicted life-years yet to be lived, or age should be used to make allocation decisions. As we’ve discussed, underlying medical conditions that track with disabilities as well as racial and ethnic health disparities will already have played a role in the patient’s presentation and will inevitably have contributed to the acuity of their illness.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94bedd2793_0_1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94bedd2793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b="1">
                <a:latin typeface="Calibri"/>
                <a:ea typeface="Calibri"/>
                <a:cs typeface="Calibri"/>
                <a:sym typeface="Calibri"/>
              </a:rPr>
              <a:t>When a tie-breaker is needed to determine which patients within a given priority category should receive a scarce resource, a lottery should be used. </a:t>
            </a:r>
            <a:r>
              <a:rPr lang="en-GB">
                <a:latin typeface="Calibri"/>
                <a:ea typeface="Calibri"/>
                <a:cs typeface="Calibri"/>
                <a:sym typeface="Calibri"/>
              </a:rPr>
              <a:t>Groups developing CSC might consider using a weighted lottery to give additional weight to historically disadvantaged groups groups (e.g., </a:t>
            </a:r>
            <a:r>
              <a:rPr lang="en-GB" sz="1050">
                <a:highlight>
                  <a:srgbClr val="FFFFFF"/>
                </a:highlight>
                <a:latin typeface="Calibri"/>
                <a:ea typeface="Calibri"/>
                <a:cs typeface="Calibri"/>
                <a:sym typeface="Calibri"/>
              </a:rPr>
              <a:t>patients living in poverty</a:t>
            </a:r>
            <a:r>
              <a:rPr lang="en-GB">
                <a:latin typeface="Calibri"/>
                <a:ea typeface="Calibri"/>
                <a:cs typeface="Calibri"/>
                <a:sym typeface="Calibri"/>
              </a:rPr>
              <a:t>) and individuals who bear greater individual risk (e.g., healthcare workers, bus drivers, grocery clerks, etc.). The system developed at the University of Pittsburgh for allocating scarce medications, like Remdesivir, provides an interesting example.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94bedd2793_0_1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94bedd2793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I’m going to turn it over to Colin now, who will walk us through some of the higher level ways in which these issues played out over the past year, and talk about what we can do moving forward.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c8dfef706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2" name="Google Shape;602;gc8dfef7064_1_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c8dfef7064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8" name="Google Shape;608;gc8dfef7064_1_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c8dfef7064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4" name="Google Shape;614;gc8dfef7064_1_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c8dfef7064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0" name="Google Shape;620;gc8dfef7064_1_2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c8dfef7064_1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7800" lvl="0" indent="-107950" algn="l" rtl="0">
              <a:lnSpc>
                <a:spcPct val="90000"/>
              </a:lnSpc>
              <a:spcBef>
                <a:spcPts val="0"/>
              </a:spcBef>
              <a:spcAft>
                <a:spcPts val="0"/>
              </a:spcAft>
              <a:buClr>
                <a:srgbClr val="000000"/>
              </a:buClr>
              <a:buSzPts val="1100"/>
              <a:buFont typeface="Lato"/>
              <a:buChar char="●"/>
            </a:pPr>
            <a:r>
              <a:rPr lang="en-GB">
                <a:latin typeface="Lato"/>
                <a:ea typeface="Lato"/>
                <a:cs typeface="Lato"/>
                <a:sym typeface="Lato"/>
              </a:rPr>
              <a:t>Preserving years of life is superficially appealing.</a:t>
            </a:r>
            <a:endParaRPr>
              <a:latin typeface="Lato"/>
              <a:ea typeface="Lato"/>
              <a:cs typeface="Lato"/>
              <a:sym typeface="Lato"/>
            </a:endParaRPr>
          </a:p>
          <a:p>
            <a:pPr marL="177800" lvl="0" indent="-107950" algn="l" rtl="0">
              <a:lnSpc>
                <a:spcPct val="90000"/>
              </a:lnSpc>
              <a:spcBef>
                <a:spcPts val="800"/>
              </a:spcBef>
              <a:spcAft>
                <a:spcPts val="0"/>
              </a:spcAft>
              <a:buClr>
                <a:srgbClr val="000000"/>
              </a:buClr>
              <a:buSzPts val="1100"/>
              <a:buFont typeface="Lato"/>
              <a:buChar char="●"/>
            </a:pPr>
            <a:r>
              <a:rPr lang="en-GB">
                <a:latin typeface="Lato"/>
                <a:ea typeface="Lato"/>
                <a:cs typeface="Lato"/>
                <a:sym typeface="Lato"/>
              </a:rPr>
              <a:t>Two major problems</a:t>
            </a:r>
            <a:endParaRPr>
              <a:latin typeface="Lato"/>
              <a:ea typeface="Lato"/>
              <a:cs typeface="Lato"/>
              <a:sym typeface="Lato"/>
            </a:endParaRPr>
          </a:p>
          <a:p>
            <a:pPr marL="520700" lvl="1" indent="-133350" algn="l" rtl="0">
              <a:lnSpc>
                <a:spcPct val="90000"/>
              </a:lnSpc>
              <a:spcBef>
                <a:spcPts val="400"/>
              </a:spcBef>
              <a:spcAft>
                <a:spcPts val="0"/>
              </a:spcAft>
              <a:buClr>
                <a:srgbClr val="000000"/>
              </a:buClr>
              <a:buSzPts val="1100"/>
              <a:buFont typeface="Lato"/>
              <a:buChar char="○"/>
            </a:pPr>
            <a:r>
              <a:rPr lang="en-GB">
                <a:latin typeface="Lato"/>
                <a:ea typeface="Lato"/>
                <a:cs typeface="Lato"/>
                <a:sym typeface="Lato"/>
              </a:rPr>
              <a:t>Metrics are wildly inaccurate </a:t>
            </a:r>
            <a:endParaRPr>
              <a:latin typeface="Lato"/>
              <a:ea typeface="Lato"/>
              <a:cs typeface="Lato"/>
              <a:sym typeface="Lato"/>
            </a:endParaRPr>
          </a:p>
          <a:p>
            <a:pPr marL="520700" lvl="1" indent="-133350" algn="l" rtl="0">
              <a:lnSpc>
                <a:spcPct val="90000"/>
              </a:lnSpc>
              <a:spcBef>
                <a:spcPts val="400"/>
              </a:spcBef>
              <a:spcAft>
                <a:spcPts val="0"/>
              </a:spcAft>
              <a:buClr>
                <a:srgbClr val="000000"/>
              </a:buClr>
              <a:buSzPts val="1100"/>
              <a:buFont typeface="Lato"/>
              <a:buChar char="○"/>
            </a:pPr>
            <a:r>
              <a:rPr lang="en-GB">
                <a:latin typeface="Lato"/>
                <a:ea typeface="Lato"/>
                <a:cs typeface="Lato"/>
                <a:sym typeface="Lato"/>
              </a:rPr>
              <a:t>Short life expectancy is often the </a:t>
            </a:r>
            <a:r>
              <a:rPr lang="en-GB" i="1">
                <a:latin typeface="Lato"/>
                <a:ea typeface="Lato"/>
                <a:cs typeface="Lato"/>
                <a:sym typeface="Lato"/>
              </a:rPr>
              <a:t>result</a:t>
            </a:r>
            <a:r>
              <a:rPr lang="en-GB">
                <a:latin typeface="Lato"/>
                <a:ea typeface="Lato"/>
                <a:cs typeface="Lato"/>
                <a:sym typeface="Lato"/>
              </a:rPr>
              <a:t> of discrimination </a:t>
            </a:r>
            <a:endParaRPr>
              <a:latin typeface="Lato"/>
              <a:ea typeface="Lato"/>
              <a:cs typeface="Lato"/>
              <a:sym typeface="Lato"/>
            </a:endParaRPr>
          </a:p>
          <a:p>
            <a:pPr marL="520700" lvl="1" indent="-63500" algn="l" rtl="0">
              <a:lnSpc>
                <a:spcPct val="90000"/>
              </a:lnSpc>
              <a:spcBef>
                <a:spcPts val="400"/>
              </a:spcBef>
              <a:spcAft>
                <a:spcPts val="0"/>
              </a:spcAft>
              <a:buClr>
                <a:srgbClr val="1B212C"/>
              </a:buClr>
              <a:buSzPts val="1800"/>
              <a:buFont typeface="Arial"/>
              <a:buNone/>
            </a:pPr>
            <a:endParaRPr>
              <a:latin typeface="Lato"/>
              <a:ea typeface="Lato"/>
              <a:cs typeface="Lato"/>
              <a:sym typeface="Lato"/>
            </a:endParaRPr>
          </a:p>
          <a:p>
            <a:pPr marL="177800" lvl="0" indent="-107950" algn="l" rtl="0">
              <a:lnSpc>
                <a:spcPct val="90000"/>
              </a:lnSpc>
              <a:spcBef>
                <a:spcPts val="800"/>
              </a:spcBef>
              <a:spcAft>
                <a:spcPts val="0"/>
              </a:spcAft>
              <a:buClr>
                <a:srgbClr val="000000"/>
              </a:buClr>
              <a:buSzPts val="1100"/>
              <a:buFont typeface="Lato"/>
              <a:buChar char="●"/>
            </a:pPr>
            <a:r>
              <a:rPr lang="en-GB">
                <a:latin typeface="Lato"/>
                <a:ea typeface="Lato"/>
                <a:cs typeface="Lato"/>
                <a:sym typeface="Lato"/>
              </a:rPr>
              <a:t>Result: in Massachusetts, thousands of people with disabilities would have de-prioritized because of age or disability. </a:t>
            </a:r>
            <a:endParaRPr>
              <a:latin typeface="Lato"/>
              <a:ea typeface="Lato"/>
              <a:cs typeface="Lato"/>
              <a:sym typeface="Lato"/>
            </a:endParaRPr>
          </a:p>
          <a:p>
            <a:pPr marL="0" lvl="0" indent="0" algn="l" rtl="0">
              <a:spcBef>
                <a:spcPts val="1600"/>
              </a:spcBef>
              <a:spcAft>
                <a:spcPts val="0"/>
              </a:spcAft>
              <a:buNone/>
            </a:pPr>
            <a:endParaRPr/>
          </a:p>
        </p:txBody>
      </p:sp>
      <p:sp>
        <p:nvSpPr>
          <p:cNvPr id="626" name="Google Shape;626;gc8dfef7064_1_2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f87997393_0_7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1f87997393_0_7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c8dfef7064_0_1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c8dfef7064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c8dfef7064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7" name="Google Shape;637;gc8dfef7064_1_3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c8dfef7064_1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3" name="Google Shape;643;gc8dfef7064_1_3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c8dfef7064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9" name="Google Shape;649;gc8dfef7064_1_4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c8dfef7064_1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5" name="Google Shape;655;gc8dfef7064_1_4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c8dfef7064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1" name="Google Shape;661;gc8dfef7064_1_5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94bedd2793_0_1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7" name="Google Shape;667;g94bedd2793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94bedd2793_0_3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 name="Google Shape;673;g94bedd2793_0_3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94bedd2793_0_1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9" name="Google Shape;679;g94bedd2793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91d3b65cbc_0_1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91d3b65cbc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By the end of this session, each of you should be able to </a:t>
            </a:r>
            <a:r>
              <a:rPr lang="en-GB">
                <a:solidFill>
                  <a:schemeClr val="dk1"/>
                </a:solidFill>
                <a:latin typeface="Calibri"/>
                <a:ea typeface="Calibri"/>
                <a:cs typeface="Calibri"/>
                <a:sym typeface="Calibri"/>
              </a:rPr>
              <a:t>Explain why we need crisis standards of care (CSC)</a:t>
            </a:r>
            <a:endParaRPr>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 Identify three ways in which CSC may discriminate against marginalized and minoritized individuals, particularly people with disabilities</a:t>
            </a:r>
            <a:endParaRPr>
              <a:solidFill>
                <a:schemeClr val="dk1"/>
              </a:solidFill>
              <a:latin typeface="Calibri"/>
              <a:ea typeface="Calibri"/>
              <a:cs typeface="Calibri"/>
              <a:sym typeface="Calibri"/>
            </a:endParaRPr>
          </a:p>
          <a:p>
            <a:pPr marL="0" lvl="0" indent="0" algn="l" rtl="0">
              <a:spcBef>
                <a:spcPts val="0"/>
              </a:spcBef>
              <a:spcAft>
                <a:spcPts val="0"/>
              </a:spcAft>
              <a:buNone/>
            </a:pPr>
            <a:r>
              <a:rPr lang="en-GB">
                <a:solidFill>
                  <a:schemeClr val="dk1"/>
                </a:solidFill>
                <a:latin typeface="Calibri"/>
                <a:ea typeface="Calibri"/>
                <a:cs typeface="Calibri"/>
                <a:sym typeface="Calibri"/>
              </a:rPr>
              <a:t>* Identify three ways in which to ensure greater equity in CSC-guided decisions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1f87997393_0_8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1f87997393_0_8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200">
                <a:solidFill>
                  <a:schemeClr val="dk1"/>
                </a:solidFill>
                <a:latin typeface="Calibri"/>
                <a:ea typeface="Calibri"/>
                <a:cs typeface="Calibri"/>
                <a:sym typeface="Calibri"/>
              </a:rPr>
              <a:t>Essentially, CSC create structure and rules to guide ethically challenging decisions </a:t>
            </a:r>
            <a:r>
              <a:rPr lang="en-GB" sz="1200">
                <a:solidFill>
                  <a:srgbClr val="1B212C"/>
                </a:solidFill>
                <a:latin typeface="Calibri"/>
                <a:ea typeface="Calibri"/>
                <a:cs typeface="Calibri"/>
                <a:sym typeface="Calibri"/>
              </a:rPr>
              <a:t>about rationing of scarce resources.</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latin typeface="Times New Roman"/>
              <a:ea typeface="Times New Roman"/>
              <a:cs typeface="Times New Roman"/>
              <a:sym typeface="Times New Roman"/>
            </a:endParaRPr>
          </a:p>
          <a:p>
            <a:pPr marL="0" lvl="0" indent="0" algn="l" rtl="0">
              <a:spcBef>
                <a:spcPts val="0"/>
              </a:spcBef>
              <a:spcAft>
                <a:spcPts val="0"/>
              </a:spcAft>
              <a:buNone/>
            </a:pPr>
            <a:r>
              <a:rPr lang="en-GB" sz="1200">
                <a:latin typeface="Times New Roman"/>
                <a:ea typeface="Times New Roman"/>
                <a:cs typeface="Times New Roman"/>
                <a:sym typeface="Times New Roman"/>
              </a:rPr>
              <a:t>As the H1N1 virus spread in 2009, the HHS Assistant Secretary for Preparedness and Response (ASPR) asked that the Institute of Medicine develop guidelines for resource allocation in times of scarcity. The resulting</a:t>
            </a:r>
            <a:r>
              <a:rPr lang="en-GB" sz="1200" i="1">
                <a:latin typeface="Times New Roman"/>
                <a:ea typeface="Times New Roman"/>
                <a:cs typeface="Times New Roman"/>
                <a:sym typeface="Times New Roman"/>
              </a:rPr>
              <a:t> </a:t>
            </a:r>
            <a:r>
              <a:rPr lang="en-GB" sz="1200">
                <a:latin typeface="Times New Roman"/>
                <a:ea typeface="Times New Roman"/>
                <a:cs typeface="Times New Roman"/>
                <a:sym typeface="Times New Roman"/>
              </a:rPr>
              <a:t>report</a:t>
            </a:r>
            <a:r>
              <a:rPr lang="en-GB" sz="1200" baseline="30000">
                <a:latin typeface="Times New Roman"/>
                <a:ea typeface="Times New Roman"/>
                <a:cs typeface="Times New Roman"/>
                <a:sym typeface="Times New Roman"/>
              </a:rPr>
              <a:t>3</a:t>
            </a:r>
            <a:r>
              <a:rPr lang="en-GB" sz="1200">
                <a:latin typeface="Times New Roman"/>
                <a:ea typeface="Times New Roman"/>
                <a:cs typeface="Times New Roman"/>
                <a:sym typeface="Times New Roman"/>
              </a:rPr>
              <a:t> led to a series of recommendations and regional workshops</a:t>
            </a:r>
            <a:r>
              <a:rPr lang="en-GB" sz="1200" baseline="30000">
                <a:latin typeface="Times New Roman"/>
                <a:ea typeface="Times New Roman"/>
                <a:cs typeface="Times New Roman"/>
                <a:sym typeface="Times New Roman"/>
              </a:rPr>
              <a:t>4-6</a:t>
            </a:r>
            <a:r>
              <a:rPr lang="en-GB" sz="1200">
                <a:latin typeface="Times New Roman"/>
                <a:ea typeface="Times New Roman"/>
                <a:cs typeface="Times New Roman"/>
                <a:sym typeface="Times New Roman"/>
              </a:rPr>
              <a:t> for developing CSC. The IOM report and workshops identified a number of key ethical principles on which CSC should be developed. These include fairness, duty to care, duty to steward resources, transparency, consistency, proportionality, and accountability. These principles should be considered when developing guidelines for allocating any type of resources that becomes scarce. CSC are meant to be flexible, so that they can be applied during any kind of crisis - for example during a viral respiratory pandemic, a natural disaster, or mass casualty event such as a terrorist attack.</a:t>
            </a:r>
            <a:endParaRPr sz="1200">
              <a:latin typeface="Times New Roman"/>
              <a:ea typeface="Times New Roman"/>
              <a:cs typeface="Times New Roman"/>
              <a:sym typeface="Times New Roman"/>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GB" sz="1200">
                <a:latin typeface="Calibri"/>
                <a:ea typeface="Calibri"/>
                <a:cs typeface="Calibri"/>
                <a:sym typeface="Calibri"/>
              </a:rPr>
              <a:t>CSC enable health care teams to shift from a lens of duty to care for an individual, to caring for the broader population.</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1f87997393_0_8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1f87997393_0_8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SzPts val="1200"/>
              <a:buFont typeface="Calibri"/>
              <a:buChar char="●"/>
            </a:pPr>
            <a:r>
              <a:rPr lang="en-GB" sz="1200">
                <a:latin typeface="Calibri"/>
                <a:ea typeface="Calibri"/>
                <a:cs typeface="Calibri"/>
                <a:sym typeface="Calibri"/>
              </a:rPr>
              <a:t>Four patients who were just intubated and are now on transport vents in the ED, but only two ICU ventilators left in the hospital</a:t>
            </a:r>
            <a:endParaRPr sz="120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GB" sz="1200">
                <a:latin typeface="Calibri"/>
                <a:ea typeface="Calibri"/>
                <a:cs typeface="Calibri"/>
                <a:sym typeface="Calibri"/>
              </a:rPr>
              <a:t>Three critically ill patients who need dialysis, but only one dialysis nurse is available and he’s been working for 8 hours already. </a:t>
            </a:r>
            <a:endParaRPr sz="120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GB" sz="1200">
                <a:latin typeface="Calibri"/>
                <a:ea typeface="Calibri"/>
                <a:cs typeface="Calibri"/>
                <a:sym typeface="Calibri"/>
              </a:rPr>
              <a:t>Rationing of care in many parts of the US is hidden from the view of the treating physician - access to care is determined by economic status, insurance, proximity to health care facilities, and upstream social determinants of health that inequitably distribute health risks and thus diseases. As we’ve seen this year, however, resources in even the most affluent hospitals can become severely limited, such that a system is needed for prioritizing some patients over others. </a:t>
            </a:r>
            <a:endParaRPr sz="120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GB" sz="1200">
                <a:latin typeface="Calibri"/>
                <a:ea typeface="Calibri"/>
                <a:cs typeface="Calibri"/>
                <a:sym typeface="Calibri"/>
              </a:rPr>
              <a:t>[CLICK] Without CSC, we remain in our usual state of first come, first served, or [CLICK] rely on treating clinicians to make determinations about whom should receive priority. Decision-making at this micro-level limits opportunities to leverage resources across institutions or compare patient needs across a facility or region.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94bedd279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94bedd279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To illustrate i want to introduce you to three patients in your ED each of whom just got intubated. Eduardo is a 36 year old man who recently immigrated to the united states and works in a food processing plant, where he and many of his coworkers acquired COVID. Despite his relative youth, he’s got HTN, pre-DM, and a chronic cough from smoking cigarettes. He doesn’t have insurance, and his family waited as long as they could before bringing him in for care. On arrival he was profoundly altered, hypoxic, and peri-code. He remains hypoxic with and on two pressors after intubation.</a:t>
            </a:r>
            <a:endParaRPr/>
          </a:p>
          <a:p>
            <a:pPr marL="0" lvl="0" indent="0" algn="l" rtl="0">
              <a:spcBef>
                <a:spcPts val="0"/>
              </a:spcBef>
              <a:spcAft>
                <a:spcPts val="0"/>
              </a:spcAft>
              <a:buNone/>
            </a:pPr>
            <a:endParaRPr/>
          </a:p>
          <a:p>
            <a:pPr marL="0" lvl="0" indent="0" algn="l" rtl="0">
              <a:spcBef>
                <a:spcPts val="0"/>
              </a:spcBef>
              <a:spcAft>
                <a:spcPts val="0"/>
              </a:spcAft>
              <a:buNone/>
            </a:pPr>
            <a:r>
              <a:rPr lang="en-GB"/>
              <a:t>James is 52, and has polycystic kidney disease. Despite a successful transplant in his 30s, his kidney has failed and he’s back on dialysis again. He was listed for another new kidney more than four years ago. He’s not sure where he might have picked up COVID, but his wife works as nursing assistant and had a mild cough the week before. He’s been trying to ride it out at home, and as a result he’s missed several dialysis sessions, and ultimately presented with shortness of breath and hypoxia due to either volume overload or COVID. Because BiPAP isn’t an option due to concerns about aerosolizing the virus, he was also intubated shortly after arrival.</a:t>
            </a:r>
            <a:endParaRPr/>
          </a:p>
          <a:p>
            <a:pPr marL="0" lvl="0" indent="0" algn="l" rtl="0">
              <a:spcBef>
                <a:spcPts val="0"/>
              </a:spcBef>
              <a:spcAft>
                <a:spcPts val="0"/>
              </a:spcAft>
              <a:buNone/>
            </a:pPr>
            <a:endParaRPr/>
          </a:p>
          <a:p>
            <a:pPr marL="0" lvl="0" indent="0" algn="l" rtl="0">
              <a:spcBef>
                <a:spcPts val="0"/>
              </a:spcBef>
              <a:spcAft>
                <a:spcPts val="0"/>
              </a:spcAft>
              <a:buNone/>
            </a:pPr>
            <a:r>
              <a:rPr lang="en-GB"/>
              <a:t>At almost the same time when Eduardo and James were intubated, Susan arrived to the ED after a rollover MVC. She was the restrained driver of a car that was T-boned, and suffered pulmonary contusions necessitating intubation. She’s 64 years old, and has no medical problems other than some arthritis in her right elbow. </a:t>
            </a:r>
            <a:endParaRPr/>
          </a:p>
          <a:p>
            <a:pPr marL="0" lvl="0" indent="0" algn="l" rtl="0">
              <a:spcBef>
                <a:spcPts val="0"/>
              </a:spcBef>
              <a:spcAft>
                <a:spcPts val="0"/>
              </a:spcAft>
              <a:buNone/>
            </a:pPr>
            <a:endParaRPr/>
          </a:p>
          <a:p>
            <a:pPr marL="0" lvl="0" indent="0" algn="l" rtl="0">
              <a:spcBef>
                <a:spcPts val="0"/>
              </a:spcBef>
              <a:spcAft>
                <a:spcPts val="0"/>
              </a:spcAft>
              <a:buNone/>
            </a:pPr>
            <a:r>
              <a:rPr lang="en-GB"/>
              <a:t>As you walk out of the room after intubating Susan, your charge nurse tells you that there’s only one ICU bed left upstairs. For the sake of argument, presume that all your other options for supporting a critically ill patient have been exhausted. </a:t>
            </a:r>
            <a:r>
              <a:rPr lang="en-GB">
                <a:solidFill>
                  <a:schemeClr val="dk1"/>
                </a:solidFill>
              </a:rPr>
              <a:t>How will you decide who gets that bed?</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GB">
                <a:solidFill>
                  <a:schemeClr val="dk1"/>
                </a:solidFill>
              </a:rPr>
              <a:t>CSC provide a framework for making exactly these kinds of ethically impossible decisions.</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5331141382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5331141382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SzPts val="1200"/>
              <a:buFont typeface="Calibri"/>
              <a:buChar char="●"/>
            </a:pPr>
            <a:r>
              <a:rPr lang="en-GB" sz="1200" dirty="0">
                <a:latin typeface="Calibri"/>
                <a:ea typeface="Calibri"/>
                <a:cs typeface="Calibri"/>
                <a:sym typeface="Calibri"/>
              </a:rPr>
              <a:t>Without CSC or other guidelines, clinicians caring for patients are left to make these decisions on their own, and will almost inevitably lead to moral injury on the part of the treating physician</a:t>
            </a:r>
            <a:endParaRPr sz="1200" dirty="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GB" sz="1200" dirty="0">
                <a:latin typeface="Calibri"/>
                <a:ea typeface="Calibri"/>
                <a:cs typeface="Calibri"/>
                <a:sym typeface="Calibri"/>
              </a:rPr>
              <a:t>Bias about perceived quality of life, and whose life is worth saving, can easily enter into the decision-making process, even if unconsciously.</a:t>
            </a:r>
            <a:endParaRPr sz="1200" dirty="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GB" sz="1200" dirty="0">
                <a:latin typeface="Calibri"/>
                <a:ea typeface="Calibri"/>
                <a:cs typeface="Calibri"/>
                <a:sym typeface="Calibri"/>
              </a:rPr>
              <a:t>At the same time, without published and publicly available guidance, resource allocation decisions made by hospitals and clinicians may create understandable perceptions of injustice among families of patients who are deprioritized</a:t>
            </a:r>
            <a:endParaRPr sz="1200" dirty="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GB" sz="1200" dirty="0">
                <a:latin typeface="Calibri"/>
                <a:ea typeface="Calibri"/>
                <a:cs typeface="Calibri"/>
                <a:sym typeface="Calibri"/>
              </a:rPr>
              <a:t>CSC should be developed and made public before a crisis in order to standardize decision-making. They should also reflect the ethical principles of the community in which they are to be used. And yet...</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331141382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331141382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latin typeface="Calibri"/>
                <a:ea typeface="Calibri"/>
                <a:cs typeface="Calibri"/>
                <a:sym typeface="Calibri"/>
              </a:rPr>
              <a:t>As of August, only 39 states in the country had some version of a CSC document, 23 of which were published in 2020. The dark blue states indicate those with a CSC that provides specific guidance for allocation of critical care resources, while the lighter blue states have more general guidelines. </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GB" sz="1200">
                <a:latin typeface="Calibri"/>
                <a:ea typeface="Calibri"/>
                <a:cs typeface="Calibri"/>
                <a:sym typeface="Calibri"/>
              </a:rPr>
              <a:t>Only Arizona has thus far enacted CSC, and it is not yet clear the extent to which they were used to guide allocation of resources, or which resources were allocated under their CSC framework. </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rot="5400000">
            <a:off x="7500300" y="505"/>
            <a:ext cx="1643700" cy="1643700"/>
          </a:xfrm>
          <a:prstGeom prst="diagStripe">
            <a:avLst>
              <a:gd name="adj" fmla="val 0"/>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0" y="490"/>
            <a:ext cx="5153705" cy="5134399"/>
            <a:chOff x="0" y="75"/>
            <a:chExt cx="5153705" cy="5152950"/>
          </a:xfrm>
        </p:grpSpPr>
        <p:sp>
          <p:nvSpPr>
            <p:cNvPr id="12" name="Google Shape;12;p2"/>
            <p:cNvSpPr/>
            <p:nvPr/>
          </p:nvSpPr>
          <p:spPr>
            <a:xfrm rot="-5400000">
              <a:off x="455" y="-225"/>
              <a:ext cx="5152800" cy="5153700"/>
            </a:xfrm>
            <a:prstGeom prst="diagStripe">
              <a:avLst>
                <a:gd name="adj" fmla="val 50000"/>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150" y="1145825"/>
              <a:ext cx="3996600" cy="3996900"/>
            </a:xfrm>
            <a:prstGeom prst="diagStripe">
              <a:avLst>
                <a:gd name="adj" fmla="val 58774"/>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5400000">
              <a:off x="1646" y="-75"/>
              <a:ext cx="2299800" cy="23001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flipH="1">
              <a:off x="652821" y="590035"/>
              <a:ext cx="2300100" cy="2299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3537150" y="1578400"/>
            <a:ext cx="5017500" cy="1578900"/>
          </a:xfrm>
          <a:prstGeom prst="rect">
            <a:avLst/>
          </a:prstGeom>
        </p:spPr>
        <p:txBody>
          <a:bodyPr spcFirstLastPara="1" wrap="square" lIns="91425" tIns="91425" rIns="91425" bIns="91425" anchor="t" anchorCtr="0">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17" name="Google Shape;17;p2"/>
          <p:cNvSpPr txBox="1">
            <a:spLocks noGrp="1"/>
          </p:cNvSpPr>
          <p:nvPr>
            <p:ph type="subTitle" idx="1"/>
          </p:nvPr>
        </p:nvSpPr>
        <p:spPr>
          <a:xfrm>
            <a:off x="5083950" y="3924925"/>
            <a:ext cx="3470700" cy="506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a:endParaRPr/>
          </a:p>
        </p:txBody>
      </p:sp>
      <p:sp>
        <p:nvSpPr>
          <p:cNvPr id="18" name="Google Shape;18;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5"/>
        <p:cNvGrpSpPr/>
        <p:nvPr/>
      </p:nvGrpSpPr>
      <p:grpSpPr>
        <a:xfrm>
          <a:off x="0" y="0"/>
          <a:ext cx="0" cy="0"/>
          <a:chOff x="0" y="0"/>
          <a:chExt cx="0" cy="0"/>
        </a:xfrm>
      </p:grpSpPr>
      <p:grpSp>
        <p:nvGrpSpPr>
          <p:cNvPr id="106" name="Google Shape;106;p11"/>
          <p:cNvGrpSpPr/>
          <p:nvPr/>
        </p:nvGrpSpPr>
        <p:grpSpPr>
          <a:xfrm>
            <a:off x="4406400" y="0"/>
            <a:ext cx="4737600" cy="5143065"/>
            <a:chOff x="4406400" y="0"/>
            <a:chExt cx="4737600" cy="5143065"/>
          </a:xfrm>
        </p:grpSpPr>
        <p:sp>
          <p:nvSpPr>
            <p:cNvPr id="107" name="Google Shape;107;p11"/>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1"/>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1"/>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1"/>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1"/>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1"/>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1"/>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1"/>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1"/>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1"/>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1"/>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1"/>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1"/>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1"/>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125;p11"/>
          <p:cNvSpPr txBox="1">
            <a:spLocks noGrp="1"/>
          </p:cNvSpPr>
          <p:nvPr>
            <p:ph type="title" hasCustomPrompt="1"/>
          </p:nvPr>
        </p:nvSpPr>
        <p:spPr>
          <a:xfrm>
            <a:off x="823850" y="1284675"/>
            <a:ext cx="4776000" cy="1300800"/>
          </a:xfrm>
          <a:prstGeom prst="rect">
            <a:avLst/>
          </a:prstGeom>
        </p:spPr>
        <p:txBody>
          <a:bodyPr spcFirstLastPara="1" wrap="square" lIns="91425" tIns="91425" rIns="91425" bIns="91425" anchor="t" anchorCtr="0">
            <a:no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126" name="Google Shape;126;p11"/>
          <p:cNvSpPr txBox="1">
            <a:spLocks noGrp="1"/>
          </p:cNvSpPr>
          <p:nvPr>
            <p:ph type="body" idx="1"/>
          </p:nvPr>
        </p:nvSpPr>
        <p:spPr>
          <a:xfrm>
            <a:off x="823850" y="2643124"/>
            <a:ext cx="4776000" cy="12189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27" name="Google Shape;12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8"/>
        <p:cNvGrpSpPr/>
        <p:nvPr/>
      </p:nvGrpSpPr>
      <p:grpSpPr>
        <a:xfrm>
          <a:off x="0" y="0"/>
          <a:ext cx="0" cy="0"/>
          <a:chOff x="0" y="0"/>
          <a:chExt cx="0" cy="0"/>
        </a:xfrm>
      </p:grpSpPr>
      <p:sp>
        <p:nvSpPr>
          <p:cNvPr id="129" name="Google Shape;12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OC">
  <p:cSld name="SECTION_HEADER_1">
    <p:spTree>
      <p:nvGrpSpPr>
        <p:cNvPr id="1" name="Shape 130"/>
        <p:cNvGrpSpPr/>
        <p:nvPr/>
      </p:nvGrpSpPr>
      <p:grpSpPr>
        <a:xfrm>
          <a:off x="0" y="0"/>
          <a:ext cx="0" cy="0"/>
          <a:chOff x="0" y="0"/>
          <a:chExt cx="0" cy="0"/>
        </a:xfrm>
      </p:grpSpPr>
      <p:grpSp>
        <p:nvGrpSpPr>
          <p:cNvPr id="131" name="Google Shape;131;p13"/>
          <p:cNvGrpSpPr/>
          <p:nvPr/>
        </p:nvGrpSpPr>
        <p:grpSpPr>
          <a:xfrm>
            <a:off x="4406400" y="0"/>
            <a:ext cx="4737600" cy="5143065"/>
            <a:chOff x="4406400" y="0"/>
            <a:chExt cx="4737600" cy="5143065"/>
          </a:xfrm>
        </p:grpSpPr>
        <p:sp>
          <p:nvSpPr>
            <p:cNvPr id="132" name="Google Shape;132;p13"/>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3"/>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3"/>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3"/>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3"/>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3"/>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3"/>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3"/>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3"/>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3"/>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3"/>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3"/>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3"/>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3"/>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3"/>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3"/>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3"/>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3"/>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 name="Google Shape;150;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51" name="Google Shape;151;p13"/>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_alt3">
  <p:cSld name="TITLE_AND_BODY_1">
    <p:spTree>
      <p:nvGrpSpPr>
        <p:cNvPr id="1" name="Shape 152"/>
        <p:cNvGrpSpPr/>
        <p:nvPr/>
      </p:nvGrpSpPr>
      <p:grpSpPr>
        <a:xfrm>
          <a:off x="0" y="0"/>
          <a:ext cx="0" cy="0"/>
          <a:chOff x="0" y="0"/>
          <a:chExt cx="0" cy="0"/>
        </a:xfrm>
      </p:grpSpPr>
      <p:pic>
        <p:nvPicPr>
          <p:cNvPr id="153" name="Google Shape;153;p14" descr="offset_comp_343059.jpg"/>
          <p:cNvPicPr preferRelativeResize="0"/>
          <p:nvPr/>
        </p:nvPicPr>
        <p:blipFill rotWithShape="1">
          <a:blip r:embed="rId2">
            <a:alphaModFix amt="80000"/>
          </a:blip>
          <a:srcRect l="30474" t="11955" r="30474" b="25870"/>
          <a:stretch/>
        </p:blipFill>
        <p:spPr>
          <a:xfrm rot="-5400000">
            <a:off x="113630" y="-105700"/>
            <a:ext cx="5142300" cy="5364300"/>
          </a:xfrm>
          <a:prstGeom prst="diagStripe">
            <a:avLst>
              <a:gd name="adj" fmla="val 50343"/>
            </a:avLst>
          </a:prstGeom>
          <a:noFill/>
          <a:ln>
            <a:noFill/>
          </a:ln>
        </p:spPr>
      </p:pic>
      <p:sp>
        <p:nvSpPr>
          <p:cNvPr id="154" name="Google Shape;154;p1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55" name="Google Shape;155;p14"/>
          <p:cNvSpPr txBox="1">
            <a:spLocks noGrp="1"/>
          </p:cNvSpPr>
          <p:nvPr>
            <p:ph type="body" idx="1"/>
          </p:nvPr>
        </p:nvSpPr>
        <p:spPr>
          <a:xfrm>
            <a:off x="4018025" y="1567550"/>
            <a:ext cx="4318500" cy="17667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Clr>
                <a:schemeClr val="dk2"/>
              </a:buClr>
              <a:buSzPts val="1300"/>
              <a:buChar char="●"/>
              <a:defRPr>
                <a:solidFill>
                  <a:schemeClr val="dk2"/>
                </a:solidFill>
              </a:defRPr>
            </a:lvl1pPr>
            <a:lvl2pPr marL="914400" lvl="1" indent="-298450" rtl="0">
              <a:spcBef>
                <a:spcPts val="1600"/>
              </a:spcBef>
              <a:spcAft>
                <a:spcPts val="0"/>
              </a:spcAft>
              <a:buClr>
                <a:schemeClr val="dk2"/>
              </a:buClr>
              <a:buSzPts val="1100"/>
              <a:buChar char="○"/>
              <a:defRPr>
                <a:solidFill>
                  <a:schemeClr val="dk2"/>
                </a:solidFill>
              </a:defRPr>
            </a:lvl2pPr>
            <a:lvl3pPr marL="1371600" lvl="2" indent="-298450" rtl="0">
              <a:spcBef>
                <a:spcPts val="1600"/>
              </a:spcBef>
              <a:spcAft>
                <a:spcPts val="0"/>
              </a:spcAft>
              <a:buClr>
                <a:schemeClr val="dk2"/>
              </a:buClr>
              <a:buSzPts val="1100"/>
              <a:buChar char="■"/>
              <a:defRPr>
                <a:solidFill>
                  <a:schemeClr val="dk2"/>
                </a:solidFill>
              </a:defRPr>
            </a:lvl3pPr>
            <a:lvl4pPr marL="1828800" lvl="3" indent="-298450" rtl="0">
              <a:spcBef>
                <a:spcPts val="1600"/>
              </a:spcBef>
              <a:spcAft>
                <a:spcPts val="0"/>
              </a:spcAft>
              <a:buClr>
                <a:schemeClr val="dk2"/>
              </a:buClr>
              <a:buSzPts val="1100"/>
              <a:buChar char="●"/>
              <a:defRPr>
                <a:solidFill>
                  <a:schemeClr val="dk2"/>
                </a:solidFill>
              </a:defRPr>
            </a:lvl4pPr>
            <a:lvl5pPr marL="2286000" lvl="4" indent="-298450" rtl="0">
              <a:spcBef>
                <a:spcPts val="1600"/>
              </a:spcBef>
              <a:spcAft>
                <a:spcPts val="0"/>
              </a:spcAft>
              <a:buClr>
                <a:schemeClr val="dk2"/>
              </a:buClr>
              <a:buSzPts val="1100"/>
              <a:buChar char="○"/>
              <a:defRPr>
                <a:solidFill>
                  <a:schemeClr val="dk2"/>
                </a:solidFill>
              </a:defRPr>
            </a:lvl5pPr>
            <a:lvl6pPr marL="2743200" lvl="5" indent="-298450" rtl="0">
              <a:spcBef>
                <a:spcPts val="1600"/>
              </a:spcBef>
              <a:spcAft>
                <a:spcPts val="0"/>
              </a:spcAft>
              <a:buClr>
                <a:schemeClr val="dk2"/>
              </a:buClr>
              <a:buSzPts val="1100"/>
              <a:buChar char="■"/>
              <a:defRPr>
                <a:solidFill>
                  <a:schemeClr val="dk2"/>
                </a:solidFill>
              </a:defRPr>
            </a:lvl6pPr>
            <a:lvl7pPr marL="3200400" lvl="6" indent="-298450" rtl="0">
              <a:spcBef>
                <a:spcPts val="1600"/>
              </a:spcBef>
              <a:spcAft>
                <a:spcPts val="0"/>
              </a:spcAft>
              <a:buClr>
                <a:schemeClr val="dk2"/>
              </a:buClr>
              <a:buSzPts val="1100"/>
              <a:buChar char="●"/>
              <a:defRPr>
                <a:solidFill>
                  <a:schemeClr val="dk2"/>
                </a:solidFill>
              </a:defRPr>
            </a:lvl7pPr>
            <a:lvl8pPr marL="3657600" lvl="7" indent="-298450" rtl="0">
              <a:spcBef>
                <a:spcPts val="1600"/>
              </a:spcBef>
              <a:spcAft>
                <a:spcPts val="0"/>
              </a:spcAft>
              <a:buClr>
                <a:schemeClr val="dk2"/>
              </a:buClr>
              <a:buSzPts val="1100"/>
              <a:buChar char="○"/>
              <a:defRPr>
                <a:solidFill>
                  <a:schemeClr val="dk2"/>
                </a:solidFill>
              </a:defRPr>
            </a:lvl8pPr>
            <a:lvl9pPr marL="4114800" lvl="8" indent="-298450" rtl="0">
              <a:spcBef>
                <a:spcPts val="1600"/>
              </a:spcBef>
              <a:spcAft>
                <a:spcPts val="1600"/>
              </a:spcAft>
              <a:buClr>
                <a:schemeClr val="dk2"/>
              </a:buClr>
              <a:buSzPts val="1100"/>
              <a:buChar char="■"/>
              <a:defRPr>
                <a:solidFill>
                  <a:schemeClr val="dk2"/>
                </a:solidFill>
              </a:defRPr>
            </a:lvl9pPr>
          </a:lstStyle>
          <a:p>
            <a:endParaRPr/>
          </a:p>
        </p:txBody>
      </p:sp>
      <p:sp>
        <p:nvSpPr>
          <p:cNvPr id="156" name="Google Shape;156;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57" name="Google Shape;157;p14">
            <a:hlinkClick r:id="rId3" action="ppaction://hlinksldjump"/>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4">
            <a:hlinkClick r:id="rId3"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4">
            <a:hlinkClick r:id="rId3"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4">
            <a:hlinkClick r:id="rId3"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 name="Google Shape;161;p14"/>
          <p:cNvGrpSpPr/>
          <p:nvPr/>
        </p:nvGrpSpPr>
        <p:grpSpPr>
          <a:xfrm>
            <a:off x="0" y="381001"/>
            <a:ext cx="1037850" cy="1016287"/>
            <a:chOff x="0" y="381001"/>
            <a:chExt cx="1037850" cy="1016287"/>
          </a:xfrm>
        </p:grpSpPr>
        <p:sp>
          <p:nvSpPr>
            <p:cNvPr id="162" name="Google Shape;162;p14"/>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4"/>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_alt1">
  <p:cSld name="TITLE_AND_BODY_2">
    <p:spTree>
      <p:nvGrpSpPr>
        <p:cNvPr id="1" name="Shape 164"/>
        <p:cNvGrpSpPr/>
        <p:nvPr/>
      </p:nvGrpSpPr>
      <p:grpSpPr>
        <a:xfrm>
          <a:off x="0" y="0"/>
          <a:ext cx="0" cy="0"/>
          <a:chOff x="0" y="0"/>
          <a:chExt cx="0" cy="0"/>
        </a:xfrm>
      </p:grpSpPr>
      <p:sp>
        <p:nvSpPr>
          <p:cNvPr id="165" name="Google Shape;165;p15"/>
          <p:cNvSpPr txBox="1">
            <a:spLocks noGrp="1"/>
          </p:cNvSpPr>
          <p:nvPr>
            <p:ph type="title"/>
          </p:nvPr>
        </p:nvSpPr>
        <p:spPr>
          <a:xfrm>
            <a:off x="361071" y="1924852"/>
            <a:ext cx="2304900" cy="17973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66" name="Google Shape;166;p15"/>
          <p:cNvSpPr/>
          <p:nvPr/>
        </p:nvSpPr>
        <p:spPr>
          <a:xfrm>
            <a:off x="4564200" y="0"/>
            <a:ext cx="45798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5"/>
          <p:cNvSpPr txBox="1">
            <a:spLocks noGrp="1"/>
          </p:cNvSpPr>
          <p:nvPr>
            <p:ph type="body" idx="1"/>
          </p:nvPr>
        </p:nvSpPr>
        <p:spPr>
          <a:xfrm>
            <a:off x="6451271" y="1924850"/>
            <a:ext cx="2304900" cy="1797300"/>
          </a:xfrm>
          <a:prstGeom prst="rect">
            <a:avLst/>
          </a:prstGeom>
        </p:spPr>
        <p:txBody>
          <a:bodyPr spcFirstLastPara="1" wrap="square" lIns="91425" tIns="91425" rIns="91425" bIns="91425" anchor="t" anchorCtr="0">
            <a:noAutofit/>
          </a:bodyPr>
          <a:lstStyle>
            <a:lvl1pPr marL="457200" lvl="0" indent="-298450" rtl="0">
              <a:spcBef>
                <a:spcPts val="0"/>
              </a:spcBef>
              <a:spcAft>
                <a:spcPts val="0"/>
              </a:spcAft>
              <a:buClr>
                <a:schemeClr val="dk1"/>
              </a:buClr>
              <a:buSzPts val="1100"/>
              <a:buChar char="●"/>
              <a:defRPr sz="1100">
                <a:solidFill>
                  <a:schemeClr val="dk1"/>
                </a:solidFill>
              </a:defRPr>
            </a:lvl1pPr>
            <a:lvl2pPr marL="914400" lvl="1" indent="-298450" rtl="0">
              <a:spcBef>
                <a:spcPts val="1600"/>
              </a:spcBef>
              <a:spcAft>
                <a:spcPts val="0"/>
              </a:spcAft>
              <a:buClr>
                <a:schemeClr val="dk1"/>
              </a:buClr>
              <a:buSzPts val="1100"/>
              <a:buChar char="○"/>
              <a:defRPr>
                <a:solidFill>
                  <a:schemeClr val="dk1"/>
                </a:solidFill>
              </a:defRPr>
            </a:lvl2pPr>
            <a:lvl3pPr marL="1371600" lvl="2" indent="-298450" rtl="0">
              <a:spcBef>
                <a:spcPts val="1600"/>
              </a:spcBef>
              <a:spcAft>
                <a:spcPts val="0"/>
              </a:spcAft>
              <a:buClr>
                <a:schemeClr val="dk1"/>
              </a:buClr>
              <a:buSzPts val="1100"/>
              <a:buChar char="■"/>
              <a:defRPr>
                <a:solidFill>
                  <a:schemeClr val="dk1"/>
                </a:solidFill>
              </a:defRPr>
            </a:lvl3pPr>
            <a:lvl4pPr marL="1828800" lvl="3" indent="-298450" rtl="0">
              <a:spcBef>
                <a:spcPts val="1600"/>
              </a:spcBef>
              <a:spcAft>
                <a:spcPts val="0"/>
              </a:spcAft>
              <a:buClr>
                <a:schemeClr val="dk1"/>
              </a:buClr>
              <a:buSzPts val="1100"/>
              <a:buChar char="●"/>
              <a:defRPr>
                <a:solidFill>
                  <a:schemeClr val="dk1"/>
                </a:solidFill>
              </a:defRPr>
            </a:lvl4pPr>
            <a:lvl5pPr marL="2286000" lvl="4" indent="-298450" rtl="0">
              <a:spcBef>
                <a:spcPts val="1600"/>
              </a:spcBef>
              <a:spcAft>
                <a:spcPts val="0"/>
              </a:spcAft>
              <a:buClr>
                <a:schemeClr val="dk1"/>
              </a:buClr>
              <a:buSzPts val="1100"/>
              <a:buChar char="○"/>
              <a:defRPr>
                <a:solidFill>
                  <a:schemeClr val="dk1"/>
                </a:solidFill>
              </a:defRPr>
            </a:lvl5pPr>
            <a:lvl6pPr marL="2743200" lvl="5" indent="-298450" rtl="0">
              <a:spcBef>
                <a:spcPts val="1600"/>
              </a:spcBef>
              <a:spcAft>
                <a:spcPts val="0"/>
              </a:spcAft>
              <a:buClr>
                <a:schemeClr val="dk1"/>
              </a:buClr>
              <a:buSzPts val="1100"/>
              <a:buChar char="■"/>
              <a:defRPr>
                <a:solidFill>
                  <a:schemeClr val="dk1"/>
                </a:solidFill>
              </a:defRPr>
            </a:lvl6pPr>
            <a:lvl7pPr marL="3200400" lvl="6" indent="-298450" rtl="0">
              <a:spcBef>
                <a:spcPts val="1600"/>
              </a:spcBef>
              <a:spcAft>
                <a:spcPts val="0"/>
              </a:spcAft>
              <a:buClr>
                <a:schemeClr val="dk1"/>
              </a:buClr>
              <a:buSzPts val="1100"/>
              <a:buChar char="●"/>
              <a:defRPr>
                <a:solidFill>
                  <a:schemeClr val="dk1"/>
                </a:solidFill>
              </a:defRPr>
            </a:lvl7pPr>
            <a:lvl8pPr marL="3657600" lvl="7" indent="-298450" rtl="0">
              <a:spcBef>
                <a:spcPts val="1600"/>
              </a:spcBef>
              <a:spcAft>
                <a:spcPts val="0"/>
              </a:spcAft>
              <a:buClr>
                <a:schemeClr val="dk1"/>
              </a:buClr>
              <a:buSzPts val="1100"/>
              <a:buChar char="○"/>
              <a:defRPr>
                <a:solidFill>
                  <a:schemeClr val="dk1"/>
                </a:solidFill>
              </a:defRPr>
            </a:lvl8pPr>
            <a:lvl9pPr marL="4114800" lvl="8" indent="-298450" rtl="0">
              <a:spcBef>
                <a:spcPts val="1600"/>
              </a:spcBef>
              <a:spcAft>
                <a:spcPts val="1600"/>
              </a:spcAft>
              <a:buClr>
                <a:schemeClr val="dk1"/>
              </a:buClr>
              <a:buSzPts val="1100"/>
              <a:buChar char="■"/>
              <a:defRPr>
                <a:solidFill>
                  <a:schemeClr val="dk1"/>
                </a:solidFill>
              </a:defRPr>
            </a:lvl9pPr>
          </a:lstStyle>
          <a:p>
            <a:endParaRPr/>
          </a:p>
        </p:txBody>
      </p:sp>
      <p:sp>
        <p:nvSpPr>
          <p:cNvPr id="168" name="Google Shape;168;p15">
            <a:hlinkClick r:id="rId2" action="ppaction://hlinksldjump"/>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5">
            <a:hlinkClick r:id="rId2"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5">
            <a:hlinkClick r:id="rId2"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5">
            <a:hlinkClick r:id="rId2"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 name="Google Shape;172;p15"/>
          <p:cNvGrpSpPr/>
          <p:nvPr/>
        </p:nvGrpSpPr>
        <p:grpSpPr>
          <a:xfrm>
            <a:off x="0" y="381001"/>
            <a:ext cx="1037850" cy="1016287"/>
            <a:chOff x="0" y="381001"/>
            <a:chExt cx="1037850" cy="1016287"/>
          </a:xfrm>
        </p:grpSpPr>
        <p:sp>
          <p:nvSpPr>
            <p:cNvPr id="173" name="Google Shape;173;p15"/>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5"/>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 name="Google Shape;175;p15"/>
          <p:cNvSpPr txBox="1">
            <a:spLocks noGrp="1"/>
          </p:cNvSpPr>
          <p:nvPr>
            <p:ph type="title" idx="2"/>
          </p:nvPr>
        </p:nvSpPr>
        <p:spPr>
          <a:xfrm>
            <a:off x="1297500" y="459490"/>
            <a:ext cx="3005700" cy="510900"/>
          </a:xfrm>
          <a:prstGeom prst="rect">
            <a:avLst/>
          </a:prstGeom>
        </p:spPr>
        <p:txBody>
          <a:bodyPr spcFirstLastPara="1" wrap="square" lIns="91425" tIns="91425" rIns="91425" bIns="91425" anchor="t" anchorCtr="0">
            <a:no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176" name="Google Shape;176;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_alt2">
  <p:cSld name="TITLE_AND_BODY_2_1">
    <p:spTree>
      <p:nvGrpSpPr>
        <p:cNvPr id="1" name="Shape 177"/>
        <p:cNvGrpSpPr/>
        <p:nvPr/>
      </p:nvGrpSpPr>
      <p:grpSpPr>
        <a:xfrm>
          <a:off x="0" y="0"/>
          <a:ext cx="0" cy="0"/>
          <a:chOff x="0" y="0"/>
          <a:chExt cx="0" cy="0"/>
        </a:xfrm>
      </p:grpSpPr>
      <p:sp>
        <p:nvSpPr>
          <p:cNvPr id="178" name="Google Shape;178;p16"/>
          <p:cNvSpPr txBox="1">
            <a:spLocks noGrp="1"/>
          </p:cNvSpPr>
          <p:nvPr>
            <p:ph type="title"/>
          </p:nvPr>
        </p:nvSpPr>
        <p:spPr>
          <a:xfrm>
            <a:off x="702850" y="1708619"/>
            <a:ext cx="3333300" cy="14709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79" name="Google Shape;179;p16"/>
          <p:cNvSpPr/>
          <p:nvPr/>
        </p:nvSpPr>
        <p:spPr>
          <a:xfrm>
            <a:off x="0" y="3486600"/>
            <a:ext cx="9144000" cy="1656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6">
            <a:hlinkClick r:id="rId2" action="ppaction://hlinksldjump"/>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6">
            <a:hlinkClick r:id="rId2"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6">
            <a:hlinkClick r:id="rId2"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6">
            <a:hlinkClick r:id="rId2"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4" name="Google Shape;184;p16"/>
          <p:cNvGrpSpPr/>
          <p:nvPr/>
        </p:nvGrpSpPr>
        <p:grpSpPr>
          <a:xfrm>
            <a:off x="0" y="381001"/>
            <a:ext cx="1037850" cy="1016287"/>
            <a:chOff x="0" y="381001"/>
            <a:chExt cx="1037850" cy="1016287"/>
          </a:xfrm>
        </p:grpSpPr>
        <p:sp>
          <p:nvSpPr>
            <p:cNvPr id="185" name="Google Shape;185;p16"/>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6"/>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7" name="Google Shape;187;p16"/>
          <p:cNvSpPr txBox="1">
            <a:spLocks noGrp="1"/>
          </p:cNvSpPr>
          <p:nvPr>
            <p:ph type="title" idx="2"/>
          </p:nvPr>
        </p:nvSpPr>
        <p:spPr>
          <a:xfrm>
            <a:off x="1297500" y="459490"/>
            <a:ext cx="3005700" cy="510900"/>
          </a:xfrm>
          <a:prstGeom prst="rect">
            <a:avLst/>
          </a:prstGeom>
        </p:spPr>
        <p:txBody>
          <a:bodyPr spcFirstLastPara="1" wrap="square" lIns="91425" tIns="91425" rIns="91425" bIns="91425" anchor="t" anchorCtr="0">
            <a:no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188" name="Google Shape;188;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89" name="Google Shape;189;p16"/>
          <p:cNvSpPr txBox="1">
            <a:spLocks noGrp="1"/>
          </p:cNvSpPr>
          <p:nvPr>
            <p:ph type="body" idx="1"/>
          </p:nvPr>
        </p:nvSpPr>
        <p:spPr>
          <a:xfrm>
            <a:off x="702850" y="3625275"/>
            <a:ext cx="3333300" cy="765300"/>
          </a:xfrm>
          <a:prstGeom prst="rect">
            <a:avLst/>
          </a:prstGeom>
        </p:spPr>
        <p:txBody>
          <a:bodyPr spcFirstLastPara="1" wrap="square" lIns="91425" tIns="91425" rIns="91425" bIns="91425" anchor="t" anchorCtr="0">
            <a:noAutofit/>
          </a:bodyPr>
          <a:lstStyle>
            <a:lvl1pPr marL="457200" lvl="0" indent="-298450" rtl="0">
              <a:spcBef>
                <a:spcPts val="0"/>
              </a:spcBef>
              <a:spcAft>
                <a:spcPts val="0"/>
              </a:spcAft>
              <a:buClr>
                <a:schemeClr val="dk1"/>
              </a:buClr>
              <a:buSzPts val="1100"/>
              <a:buChar char="●"/>
              <a:defRPr sz="1100">
                <a:solidFill>
                  <a:schemeClr val="dk1"/>
                </a:solidFill>
              </a:defRPr>
            </a:lvl1pPr>
            <a:lvl2pPr marL="914400" lvl="1" indent="-298450" rtl="0">
              <a:spcBef>
                <a:spcPts val="1600"/>
              </a:spcBef>
              <a:spcAft>
                <a:spcPts val="0"/>
              </a:spcAft>
              <a:buClr>
                <a:schemeClr val="dk1"/>
              </a:buClr>
              <a:buSzPts val="1100"/>
              <a:buChar char="○"/>
              <a:defRPr>
                <a:solidFill>
                  <a:schemeClr val="dk1"/>
                </a:solidFill>
              </a:defRPr>
            </a:lvl2pPr>
            <a:lvl3pPr marL="1371600" lvl="2" indent="-298450" rtl="0">
              <a:spcBef>
                <a:spcPts val="1600"/>
              </a:spcBef>
              <a:spcAft>
                <a:spcPts val="0"/>
              </a:spcAft>
              <a:buClr>
                <a:schemeClr val="dk1"/>
              </a:buClr>
              <a:buSzPts val="1100"/>
              <a:buChar char="■"/>
              <a:defRPr>
                <a:solidFill>
                  <a:schemeClr val="dk1"/>
                </a:solidFill>
              </a:defRPr>
            </a:lvl3pPr>
            <a:lvl4pPr marL="1828800" lvl="3" indent="-298450" rtl="0">
              <a:spcBef>
                <a:spcPts val="1600"/>
              </a:spcBef>
              <a:spcAft>
                <a:spcPts val="0"/>
              </a:spcAft>
              <a:buClr>
                <a:schemeClr val="dk1"/>
              </a:buClr>
              <a:buSzPts val="1100"/>
              <a:buChar char="●"/>
              <a:defRPr>
                <a:solidFill>
                  <a:schemeClr val="dk1"/>
                </a:solidFill>
              </a:defRPr>
            </a:lvl4pPr>
            <a:lvl5pPr marL="2286000" lvl="4" indent="-298450" rtl="0">
              <a:spcBef>
                <a:spcPts val="1600"/>
              </a:spcBef>
              <a:spcAft>
                <a:spcPts val="0"/>
              </a:spcAft>
              <a:buClr>
                <a:schemeClr val="dk1"/>
              </a:buClr>
              <a:buSzPts val="1100"/>
              <a:buChar char="○"/>
              <a:defRPr>
                <a:solidFill>
                  <a:schemeClr val="dk1"/>
                </a:solidFill>
              </a:defRPr>
            </a:lvl5pPr>
            <a:lvl6pPr marL="2743200" lvl="5" indent="-298450" rtl="0">
              <a:spcBef>
                <a:spcPts val="1600"/>
              </a:spcBef>
              <a:spcAft>
                <a:spcPts val="0"/>
              </a:spcAft>
              <a:buClr>
                <a:schemeClr val="dk1"/>
              </a:buClr>
              <a:buSzPts val="1100"/>
              <a:buChar char="■"/>
              <a:defRPr>
                <a:solidFill>
                  <a:schemeClr val="dk1"/>
                </a:solidFill>
              </a:defRPr>
            </a:lvl6pPr>
            <a:lvl7pPr marL="3200400" lvl="6" indent="-298450" rtl="0">
              <a:spcBef>
                <a:spcPts val="1600"/>
              </a:spcBef>
              <a:spcAft>
                <a:spcPts val="0"/>
              </a:spcAft>
              <a:buClr>
                <a:schemeClr val="dk1"/>
              </a:buClr>
              <a:buSzPts val="1100"/>
              <a:buChar char="●"/>
              <a:defRPr>
                <a:solidFill>
                  <a:schemeClr val="dk1"/>
                </a:solidFill>
              </a:defRPr>
            </a:lvl7pPr>
            <a:lvl8pPr marL="3657600" lvl="7" indent="-298450" rtl="0">
              <a:spcBef>
                <a:spcPts val="1600"/>
              </a:spcBef>
              <a:spcAft>
                <a:spcPts val="0"/>
              </a:spcAft>
              <a:buClr>
                <a:schemeClr val="dk1"/>
              </a:buClr>
              <a:buSzPts val="1100"/>
              <a:buChar char="○"/>
              <a:defRPr>
                <a:solidFill>
                  <a:schemeClr val="dk1"/>
                </a:solidFill>
              </a:defRPr>
            </a:lvl8pPr>
            <a:lvl9pPr marL="4114800" lvl="8" indent="-298450" rtl="0">
              <a:spcBef>
                <a:spcPts val="1600"/>
              </a:spcBef>
              <a:spcAft>
                <a:spcPts val="1600"/>
              </a:spcAft>
              <a:buClr>
                <a:schemeClr val="dk1"/>
              </a:buClr>
              <a:buSzPts val="1100"/>
              <a:buChar char="■"/>
              <a:defRPr>
                <a:solidFill>
                  <a:schemeClr val="dk1"/>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0"/>
        <p:cNvGrpSpPr/>
        <p:nvPr/>
      </p:nvGrpSpPr>
      <p:grpSpPr>
        <a:xfrm>
          <a:off x="0" y="0"/>
          <a:ext cx="0" cy="0"/>
          <a:chOff x="0" y="0"/>
          <a:chExt cx="0" cy="0"/>
        </a:xfrm>
      </p:grpSpPr>
      <p:sp>
        <p:nvSpPr>
          <p:cNvPr id="191" name="Google Shape;191;p17"/>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sz="1100"/>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
        <p:nvSpPr>
          <p:cNvPr id="192" name="Google Shape;192;p17"/>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sz="1100"/>
            </a:lvl1pPr>
            <a:lvl2pPr marL="914400" lvl="1" indent="-317500" algn="l">
              <a:lnSpc>
                <a:spcPct val="90000"/>
              </a:lnSpc>
              <a:spcBef>
                <a:spcPts val="1600"/>
              </a:spcBef>
              <a:spcAft>
                <a:spcPts val="0"/>
              </a:spcAft>
              <a:buClr>
                <a:schemeClr val="dk1"/>
              </a:buClr>
              <a:buSzPts val="1400"/>
              <a:buChar char="○"/>
              <a:defRPr sz="1100"/>
            </a:lvl2pPr>
            <a:lvl3pPr marL="1371600" lvl="2" indent="-317500" algn="l">
              <a:lnSpc>
                <a:spcPct val="90000"/>
              </a:lnSpc>
              <a:spcBef>
                <a:spcPts val="1600"/>
              </a:spcBef>
              <a:spcAft>
                <a:spcPts val="0"/>
              </a:spcAft>
              <a:buClr>
                <a:schemeClr val="dk1"/>
              </a:buClr>
              <a:buSzPts val="1400"/>
              <a:buChar char="■"/>
              <a:defRPr sz="1100"/>
            </a:lvl3pPr>
            <a:lvl4pPr marL="1828800" lvl="3" indent="-317500" algn="l">
              <a:lnSpc>
                <a:spcPct val="90000"/>
              </a:lnSpc>
              <a:spcBef>
                <a:spcPts val="1600"/>
              </a:spcBef>
              <a:spcAft>
                <a:spcPts val="0"/>
              </a:spcAft>
              <a:buClr>
                <a:schemeClr val="dk1"/>
              </a:buClr>
              <a:buSzPts val="1400"/>
              <a:buChar char="●"/>
              <a:defRPr sz="1100"/>
            </a:lvl4pPr>
            <a:lvl5pPr marL="2286000" lvl="4" indent="-317500" algn="l">
              <a:lnSpc>
                <a:spcPct val="90000"/>
              </a:lnSpc>
              <a:spcBef>
                <a:spcPts val="1600"/>
              </a:spcBef>
              <a:spcAft>
                <a:spcPts val="0"/>
              </a:spcAft>
              <a:buClr>
                <a:schemeClr val="dk1"/>
              </a:buClr>
              <a:buSzPts val="1400"/>
              <a:buChar char="○"/>
              <a:defRPr sz="1100"/>
            </a:lvl5pPr>
            <a:lvl6pPr marL="2743200" lvl="5" indent="-317500" algn="l">
              <a:lnSpc>
                <a:spcPct val="90000"/>
              </a:lnSpc>
              <a:spcBef>
                <a:spcPts val="1600"/>
              </a:spcBef>
              <a:spcAft>
                <a:spcPts val="0"/>
              </a:spcAft>
              <a:buClr>
                <a:schemeClr val="dk1"/>
              </a:buClr>
              <a:buSzPts val="1400"/>
              <a:buChar char="■"/>
              <a:defRPr sz="1100"/>
            </a:lvl6pPr>
            <a:lvl7pPr marL="3200400" lvl="6" indent="-317500" algn="l">
              <a:lnSpc>
                <a:spcPct val="90000"/>
              </a:lnSpc>
              <a:spcBef>
                <a:spcPts val="1600"/>
              </a:spcBef>
              <a:spcAft>
                <a:spcPts val="0"/>
              </a:spcAft>
              <a:buClr>
                <a:schemeClr val="dk1"/>
              </a:buClr>
              <a:buSzPts val="1400"/>
              <a:buChar char="●"/>
              <a:defRPr sz="1100"/>
            </a:lvl7pPr>
            <a:lvl8pPr marL="3657600" lvl="7" indent="-317500" algn="l">
              <a:lnSpc>
                <a:spcPct val="90000"/>
              </a:lnSpc>
              <a:spcBef>
                <a:spcPts val="1600"/>
              </a:spcBef>
              <a:spcAft>
                <a:spcPts val="0"/>
              </a:spcAft>
              <a:buClr>
                <a:schemeClr val="dk1"/>
              </a:buClr>
              <a:buSzPts val="1400"/>
              <a:buChar char="○"/>
              <a:defRPr sz="1100"/>
            </a:lvl8pPr>
            <a:lvl9pPr marL="4114800" lvl="8" indent="-317500" algn="l">
              <a:lnSpc>
                <a:spcPct val="90000"/>
              </a:lnSpc>
              <a:spcBef>
                <a:spcPts val="1600"/>
              </a:spcBef>
              <a:spcAft>
                <a:spcPts val="1600"/>
              </a:spcAft>
              <a:buClr>
                <a:schemeClr val="dk1"/>
              </a:buClr>
              <a:buSzPts val="1400"/>
              <a:buChar char="■"/>
              <a:defRPr sz="1100"/>
            </a:lvl9pPr>
          </a:lstStyle>
          <a:p>
            <a:endParaRPr/>
          </a:p>
        </p:txBody>
      </p:sp>
      <p:sp>
        <p:nvSpPr>
          <p:cNvPr id="193" name="Google Shape;193;p1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194" name="Google Shape;194;p1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195" name="Google Shape;195;p1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1100"/>
            </a:lvl1pPr>
            <a:lvl2pPr marL="0" lvl="1" indent="0" algn="r">
              <a:spcBef>
                <a:spcPts val="0"/>
              </a:spcBef>
              <a:buNone/>
              <a:defRPr sz="1100"/>
            </a:lvl2pPr>
            <a:lvl3pPr marL="0" lvl="2" indent="0" algn="r">
              <a:spcBef>
                <a:spcPts val="0"/>
              </a:spcBef>
              <a:buNone/>
              <a:defRPr sz="1100"/>
            </a:lvl3pPr>
            <a:lvl4pPr marL="0" lvl="3" indent="0" algn="r">
              <a:spcBef>
                <a:spcPts val="0"/>
              </a:spcBef>
              <a:buNone/>
              <a:defRPr sz="1100"/>
            </a:lvl4pPr>
            <a:lvl5pPr marL="0" lvl="4" indent="0" algn="r">
              <a:spcBef>
                <a:spcPts val="0"/>
              </a:spcBef>
              <a:buNone/>
              <a:defRPr sz="1100"/>
            </a:lvl5pPr>
            <a:lvl6pPr marL="0" lvl="5" indent="0" algn="r">
              <a:spcBef>
                <a:spcPts val="0"/>
              </a:spcBef>
              <a:buNone/>
              <a:defRPr sz="1100"/>
            </a:lvl6pPr>
            <a:lvl7pPr marL="0" lvl="6" indent="0" algn="r">
              <a:spcBef>
                <a:spcPts val="0"/>
              </a:spcBef>
              <a:buNone/>
              <a:defRPr sz="1100"/>
            </a:lvl7pPr>
            <a:lvl8pPr marL="0" lvl="7" indent="0" algn="r">
              <a:spcBef>
                <a:spcPts val="0"/>
              </a:spcBef>
              <a:buNone/>
              <a:defRPr sz="1100"/>
            </a:lvl8pPr>
            <a:lvl9pPr marL="0" lvl="8" indent="0" algn="r">
              <a:spcBef>
                <a:spcPts val="0"/>
              </a:spcBef>
              <a:buNone/>
              <a:defRPr sz="1100"/>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grpSp>
        <p:nvGrpSpPr>
          <p:cNvPr id="20" name="Google Shape;20;p3"/>
          <p:cNvGrpSpPr/>
          <p:nvPr/>
        </p:nvGrpSpPr>
        <p:grpSpPr>
          <a:xfrm>
            <a:off x="4406400" y="0"/>
            <a:ext cx="4737600" cy="5143065"/>
            <a:chOff x="4406400" y="0"/>
            <a:chExt cx="4737600" cy="5143065"/>
          </a:xfrm>
        </p:grpSpPr>
        <p:sp>
          <p:nvSpPr>
            <p:cNvPr id="21" name="Google Shape;21;p3"/>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39;p3"/>
          <p:cNvSpPr txBox="1">
            <a:spLocks noGrp="1"/>
          </p:cNvSpPr>
          <p:nvPr>
            <p:ph type="title"/>
          </p:nvPr>
        </p:nvSpPr>
        <p:spPr>
          <a:xfrm>
            <a:off x="823850" y="2053000"/>
            <a:ext cx="4587000" cy="1148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0" name="Google Shape;4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1"/>
        <p:cNvGrpSpPr/>
        <p:nvPr/>
      </p:nvGrpSpPr>
      <p:grpSpPr>
        <a:xfrm>
          <a:off x="0" y="0"/>
          <a:ext cx="0" cy="0"/>
          <a:chOff x="0" y="0"/>
          <a:chExt cx="0" cy="0"/>
        </a:xfrm>
      </p:grpSpPr>
      <p:grpSp>
        <p:nvGrpSpPr>
          <p:cNvPr id="42" name="Google Shape;42;p4"/>
          <p:cNvGrpSpPr/>
          <p:nvPr/>
        </p:nvGrpSpPr>
        <p:grpSpPr>
          <a:xfrm>
            <a:off x="0" y="381001"/>
            <a:ext cx="1037850" cy="1016287"/>
            <a:chOff x="0" y="381001"/>
            <a:chExt cx="1037850" cy="1016287"/>
          </a:xfrm>
        </p:grpSpPr>
        <p:sp>
          <p:nvSpPr>
            <p:cNvPr id="43" name="Google Shape;43;p4"/>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6" name="Google Shape;46;p4"/>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47" name="Google Shape;47;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8"/>
        <p:cNvGrpSpPr/>
        <p:nvPr/>
      </p:nvGrpSpPr>
      <p:grpSpPr>
        <a:xfrm>
          <a:off x="0" y="0"/>
          <a:ext cx="0" cy="0"/>
          <a:chOff x="0" y="0"/>
          <a:chExt cx="0" cy="0"/>
        </a:xfrm>
      </p:grpSpPr>
      <p:grpSp>
        <p:nvGrpSpPr>
          <p:cNvPr id="49" name="Google Shape;49;p5"/>
          <p:cNvGrpSpPr/>
          <p:nvPr/>
        </p:nvGrpSpPr>
        <p:grpSpPr>
          <a:xfrm>
            <a:off x="0" y="381001"/>
            <a:ext cx="1037850" cy="1016287"/>
            <a:chOff x="0" y="381001"/>
            <a:chExt cx="1037850" cy="1016287"/>
          </a:xfrm>
        </p:grpSpPr>
        <p:sp>
          <p:nvSpPr>
            <p:cNvPr id="50" name="Google Shape;50;p5"/>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5"/>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53" name="Google Shape;53;p5"/>
          <p:cNvSpPr txBox="1">
            <a:spLocks noGrp="1"/>
          </p:cNvSpPr>
          <p:nvPr>
            <p:ph type="body" idx="1"/>
          </p:nvPr>
        </p:nvSpPr>
        <p:spPr>
          <a:xfrm>
            <a:off x="1297500" y="1567550"/>
            <a:ext cx="3403200" cy="29112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4" name="Google Shape;54;p5"/>
          <p:cNvSpPr txBox="1">
            <a:spLocks noGrp="1"/>
          </p:cNvSpPr>
          <p:nvPr>
            <p:ph type="body" idx="2"/>
          </p:nvPr>
        </p:nvSpPr>
        <p:spPr>
          <a:xfrm>
            <a:off x="4933221" y="1567550"/>
            <a:ext cx="3403200" cy="29112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5" name="Google Shape;5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grpSp>
        <p:nvGrpSpPr>
          <p:cNvPr id="57" name="Google Shape;57;p6"/>
          <p:cNvGrpSpPr/>
          <p:nvPr/>
        </p:nvGrpSpPr>
        <p:grpSpPr>
          <a:xfrm>
            <a:off x="0" y="381001"/>
            <a:ext cx="1037850" cy="1016287"/>
            <a:chOff x="0" y="381001"/>
            <a:chExt cx="1037850" cy="1016287"/>
          </a:xfrm>
        </p:grpSpPr>
        <p:sp>
          <p:nvSpPr>
            <p:cNvPr id="58" name="Google Shape;58;p6"/>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6"/>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60;p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1" name="Google Shape;6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2"/>
        <p:cNvGrpSpPr/>
        <p:nvPr/>
      </p:nvGrpSpPr>
      <p:grpSpPr>
        <a:xfrm>
          <a:off x="0" y="0"/>
          <a:ext cx="0" cy="0"/>
          <a:chOff x="0" y="0"/>
          <a:chExt cx="0" cy="0"/>
        </a:xfrm>
      </p:grpSpPr>
      <p:grpSp>
        <p:nvGrpSpPr>
          <p:cNvPr id="63" name="Google Shape;63;p7"/>
          <p:cNvGrpSpPr/>
          <p:nvPr/>
        </p:nvGrpSpPr>
        <p:grpSpPr>
          <a:xfrm>
            <a:off x="0" y="381001"/>
            <a:ext cx="1037850" cy="1016287"/>
            <a:chOff x="0" y="381001"/>
            <a:chExt cx="1037850" cy="1016287"/>
          </a:xfrm>
        </p:grpSpPr>
        <p:sp>
          <p:nvSpPr>
            <p:cNvPr id="64" name="Google Shape;64;p7"/>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7"/>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7"/>
          <p:cNvSpPr txBox="1">
            <a:spLocks noGrp="1"/>
          </p:cNvSpPr>
          <p:nvPr>
            <p:ph type="title"/>
          </p:nvPr>
        </p:nvSpPr>
        <p:spPr>
          <a:xfrm>
            <a:off x="1297500" y="393750"/>
            <a:ext cx="3798900" cy="14931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7" name="Google Shape;67;p7"/>
          <p:cNvSpPr txBox="1">
            <a:spLocks noGrp="1"/>
          </p:cNvSpPr>
          <p:nvPr>
            <p:ph type="body" idx="1"/>
          </p:nvPr>
        </p:nvSpPr>
        <p:spPr>
          <a:xfrm>
            <a:off x="1297500" y="1972550"/>
            <a:ext cx="3798900" cy="24159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8" name="Google Shape;6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9"/>
        <p:cNvGrpSpPr/>
        <p:nvPr/>
      </p:nvGrpSpPr>
      <p:grpSpPr>
        <a:xfrm>
          <a:off x="0" y="0"/>
          <a:ext cx="0" cy="0"/>
          <a:chOff x="0" y="0"/>
          <a:chExt cx="0" cy="0"/>
        </a:xfrm>
      </p:grpSpPr>
      <p:grpSp>
        <p:nvGrpSpPr>
          <p:cNvPr id="70" name="Google Shape;70;p8"/>
          <p:cNvGrpSpPr/>
          <p:nvPr/>
        </p:nvGrpSpPr>
        <p:grpSpPr>
          <a:xfrm>
            <a:off x="4406400" y="0"/>
            <a:ext cx="4737600" cy="5143500"/>
            <a:chOff x="4406400" y="0"/>
            <a:chExt cx="4737600" cy="5143500"/>
          </a:xfrm>
        </p:grpSpPr>
        <p:sp>
          <p:nvSpPr>
            <p:cNvPr id="71" name="Google Shape;71;p8"/>
            <p:cNvSpPr/>
            <p:nvPr/>
          </p:nvSpPr>
          <p:spPr>
            <a:xfrm rot="5400000">
              <a:off x="4407900" y="-1500"/>
              <a:ext cx="47346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8"/>
            <p:cNvSpPr/>
            <p:nvPr/>
          </p:nvSpPr>
          <p:spPr>
            <a:xfrm rot="5400000">
              <a:off x="4840825" y="6000"/>
              <a:ext cx="42987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8"/>
            <p:cNvSpPr/>
            <p:nvPr/>
          </p:nvSpPr>
          <p:spPr>
            <a:xfrm rot="-5400000">
              <a:off x="5618399" y="123664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8"/>
            <p:cNvSpPr/>
            <p:nvPr/>
          </p:nvSpPr>
          <p:spPr>
            <a:xfrm flipH="1">
              <a:off x="5849857" y="144407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8"/>
            <p:cNvSpPr/>
            <p:nvPr/>
          </p:nvSpPr>
          <p:spPr>
            <a:xfrm rot="-5400000">
              <a:off x="5987081" y="246974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8"/>
            <p:cNvSpPr/>
            <p:nvPr/>
          </p:nvSpPr>
          <p:spPr>
            <a:xfrm flipH="1">
              <a:off x="6222115" y="2677179"/>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8"/>
            <p:cNvSpPr/>
            <p:nvPr/>
          </p:nvSpPr>
          <p:spPr>
            <a:xfrm rot="-5400000">
              <a:off x="6675341" y="186224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8"/>
            <p:cNvSpPr/>
            <p:nvPr/>
          </p:nvSpPr>
          <p:spPr>
            <a:xfrm flipH="1">
              <a:off x="6908099" y="2069680"/>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rot="-5400000">
              <a:off x="6861141" y="247808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flipH="1">
              <a:off x="7965266" y="269319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8"/>
            <p:cNvSpPr/>
            <p:nvPr/>
          </p:nvSpPr>
          <p:spPr>
            <a:xfrm flipH="1">
              <a:off x="8145082" y="330903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rot="-5400000">
              <a:off x="7047599" y="309534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flipH="1">
              <a:off x="7276649" y="330278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8"/>
            <p:cNvSpPr/>
            <p:nvPr/>
          </p:nvSpPr>
          <p:spPr>
            <a:xfrm rot="-5400000">
              <a:off x="7227414" y="3711189"/>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8"/>
            <p:cNvSpPr/>
            <p:nvPr/>
          </p:nvSpPr>
          <p:spPr>
            <a:xfrm flipH="1">
              <a:off x="7462448" y="391862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8"/>
            <p:cNvSpPr/>
            <p:nvPr/>
          </p:nvSpPr>
          <p:spPr>
            <a:xfrm rot="-5400000">
              <a:off x="8102491" y="37188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flipH="1">
              <a:off x="8334533" y="392629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rot="-5400000">
              <a:off x="8288290" y="433470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 name="Google Shape;89;p8"/>
          <p:cNvSpPr txBox="1">
            <a:spLocks noGrp="1"/>
          </p:cNvSpPr>
          <p:nvPr>
            <p:ph type="title"/>
          </p:nvPr>
        </p:nvSpPr>
        <p:spPr>
          <a:xfrm>
            <a:off x="823850" y="866775"/>
            <a:ext cx="4587000" cy="35211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0" name="Google Shape;9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1"/>
        <p:cNvGrpSpPr/>
        <p:nvPr/>
      </p:nvGrpSpPr>
      <p:grpSpPr>
        <a:xfrm>
          <a:off x="0" y="0"/>
          <a:ext cx="0" cy="0"/>
          <a:chOff x="0" y="0"/>
          <a:chExt cx="0" cy="0"/>
        </a:xfrm>
      </p:grpSpPr>
      <p:grpSp>
        <p:nvGrpSpPr>
          <p:cNvPr id="92" name="Google Shape;92;p9"/>
          <p:cNvGrpSpPr/>
          <p:nvPr/>
        </p:nvGrpSpPr>
        <p:grpSpPr>
          <a:xfrm>
            <a:off x="0" y="381001"/>
            <a:ext cx="1037850" cy="1016287"/>
            <a:chOff x="0" y="381001"/>
            <a:chExt cx="1037850" cy="1016287"/>
          </a:xfrm>
        </p:grpSpPr>
        <p:sp>
          <p:nvSpPr>
            <p:cNvPr id="93" name="Google Shape;93;p9"/>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9"/>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95;p9"/>
          <p:cNvSpPr txBox="1">
            <a:spLocks noGrp="1"/>
          </p:cNvSpPr>
          <p:nvPr>
            <p:ph type="title"/>
          </p:nvPr>
        </p:nvSpPr>
        <p:spPr>
          <a:xfrm>
            <a:off x="1297500" y="1658325"/>
            <a:ext cx="3036300" cy="17517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96" name="Google Shape;96;p9"/>
          <p:cNvSpPr txBox="1">
            <a:spLocks noGrp="1"/>
          </p:cNvSpPr>
          <p:nvPr>
            <p:ph type="subTitle" idx="1"/>
          </p:nvPr>
        </p:nvSpPr>
        <p:spPr>
          <a:xfrm>
            <a:off x="1297500" y="3538000"/>
            <a:ext cx="3036300" cy="506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a:endParaRPr/>
          </a:p>
        </p:txBody>
      </p:sp>
      <p:sp>
        <p:nvSpPr>
          <p:cNvPr id="97" name="Google Shape;97;p9"/>
          <p:cNvSpPr txBox="1">
            <a:spLocks noGrp="1"/>
          </p:cNvSpPr>
          <p:nvPr>
            <p:ph type="body" idx="2"/>
          </p:nvPr>
        </p:nvSpPr>
        <p:spPr>
          <a:xfrm>
            <a:off x="4648200" y="1696600"/>
            <a:ext cx="3676800" cy="2347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98" name="Google Shape;9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9"/>
        <p:cNvGrpSpPr/>
        <p:nvPr/>
      </p:nvGrpSpPr>
      <p:grpSpPr>
        <a:xfrm>
          <a:off x="0" y="0"/>
          <a:ext cx="0" cy="0"/>
          <a:chOff x="0" y="0"/>
          <a:chExt cx="0" cy="0"/>
        </a:xfrm>
      </p:grpSpPr>
      <p:grpSp>
        <p:nvGrpSpPr>
          <p:cNvPr id="100" name="Google Shape;100;p10"/>
          <p:cNvGrpSpPr/>
          <p:nvPr/>
        </p:nvGrpSpPr>
        <p:grpSpPr>
          <a:xfrm>
            <a:off x="0" y="4128572"/>
            <a:ext cx="698925" cy="684657"/>
            <a:chOff x="0" y="3785672"/>
            <a:chExt cx="698925" cy="684657"/>
          </a:xfrm>
        </p:grpSpPr>
        <p:sp>
          <p:nvSpPr>
            <p:cNvPr id="101" name="Google Shape;101;p10"/>
            <p:cNvSpPr/>
            <p:nvPr/>
          </p:nvSpPr>
          <p:spPr>
            <a:xfrm rot="-5400000">
              <a:off x="0" y="3785672"/>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0"/>
            <p:cNvSpPr/>
            <p:nvPr/>
          </p:nvSpPr>
          <p:spPr>
            <a:xfrm flipH="1">
              <a:off x="154125" y="3925529"/>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10"/>
          <p:cNvSpPr txBox="1">
            <a:spLocks noGrp="1"/>
          </p:cNvSpPr>
          <p:nvPr>
            <p:ph type="body" idx="1"/>
          </p:nvPr>
        </p:nvSpPr>
        <p:spPr>
          <a:xfrm>
            <a:off x="812725" y="4305375"/>
            <a:ext cx="6936000" cy="523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300"/>
              <a:buNone/>
              <a:defRPr/>
            </a:lvl1pPr>
          </a:lstStyle>
          <a:p>
            <a:endParaRPr/>
          </a:p>
        </p:txBody>
      </p:sp>
      <p:sp>
        <p:nvSpPr>
          <p:cNvPr id="104" name="Google Shape;10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focus">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marL="914400" lvl="1"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2pPr>
            <a:lvl3pPr marL="1371600" lvl="2"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3pPr>
            <a:lvl4pPr marL="1828800" lvl="3"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4pPr>
            <a:lvl5pPr marL="2286000" lvl="4"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5pPr>
            <a:lvl6pPr marL="2743200" lvl="5"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6pPr>
            <a:lvl7pPr marL="3200400" lvl="6"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7pPr>
            <a:lvl8pPr marL="3657600" lvl="7"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8pPr>
            <a:lvl9pPr marL="4114800" lvl="8" indent="-298450">
              <a:lnSpc>
                <a:spcPct val="115000"/>
              </a:lnSpc>
              <a:spcBef>
                <a:spcPts val="1600"/>
              </a:spcBef>
              <a:spcAft>
                <a:spcPts val="1600"/>
              </a:spcAft>
              <a:buClr>
                <a:schemeClr val="lt1"/>
              </a:buClr>
              <a:buSzPts val="1100"/>
              <a:buFont typeface="Lato"/>
              <a:buChar char="■"/>
              <a:defRPr sz="1100">
                <a:solidFill>
                  <a:schemeClr val="l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0.png"/><Relationship Id="rId7"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6.jpg"/><Relationship Id="rId5" Type="http://schemas.openxmlformats.org/officeDocument/2006/relationships/image" Target="../media/image11.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s://www.saem.org/docs/default-source/saem-documents/equity-in-crisis-standards-of-care-872020.pdf?sfvrsn=c0bd03fd_2"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hyperlink" Target="https://images.unsplash.com/photo-1522751707891-45b4e281010d?ixlib=rb-1.2.1&amp;ixid=eyJhcHBfaWQiOjEyMDd9&amp;auto=format&amp;fit=crop&amp;w=1300&amp;q=80" TargetMode="External"/><Relationship Id="rId5" Type="http://schemas.openxmlformats.org/officeDocument/2006/relationships/hyperlink" Target="https://images.unsplash.com/photo-1536122522160-72ca6bd783ba?ixlib=rb-1.2.1&amp;ixid=eyJhcHBfaWQiOjEyMDd9&amp;auto=format&amp;fit=crop&amp;w=2250&amp;q=80" TargetMode="External"/><Relationship Id="rId4" Type="http://schemas.openxmlformats.org/officeDocument/2006/relationships/hyperlink" Target="https://ccm.pitt.edu/sites/default/files/2020-05-28b%20Model%20hospital%20policy%20for%20allocating%20scarce%20COVID%20meds.pdf"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18"/>
          <p:cNvSpPr txBox="1">
            <a:spLocks noGrp="1"/>
          </p:cNvSpPr>
          <p:nvPr>
            <p:ph type="ctrTitle"/>
          </p:nvPr>
        </p:nvSpPr>
        <p:spPr>
          <a:xfrm>
            <a:off x="3033925" y="951425"/>
            <a:ext cx="5994600" cy="210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200"/>
              <a:t>How Crisis Standards of Care Can Ensure Equity for People with Disabilities </a:t>
            </a:r>
            <a:endParaRPr sz="3200"/>
          </a:p>
          <a:p>
            <a:pPr marL="0" lvl="0" indent="0" algn="l" rtl="0">
              <a:spcBef>
                <a:spcPts val="0"/>
              </a:spcBef>
              <a:spcAft>
                <a:spcPts val="0"/>
              </a:spcAft>
              <a:buNone/>
            </a:pPr>
            <a:endParaRPr sz="1300">
              <a:latin typeface="Lato"/>
              <a:ea typeface="Lato"/>
              <a:cs typeface="Lato"/>
              <a:sym typeface="Lato"/>
            </a:endParaRPr>
          </a:p>
        </p:txBody>
      </p:sp>
      <p:sp>
        <p:nvSpPr>
          <p:cNvPr id="201" name="Google Shape;201;p18"/>
          <p:cNvSpPr txBox="1">
            <a:spLocks noGrp="1"/>
          </p:cNvSpPr>
          <p:nvPr>
            <p:ph type="subTitle" idx="1"/>
          </p:nvPr>
        </p:nvSpPr>
        <p:spPr>
          <a:xfrm>
            <a:off x="329825" y="3165650"/>
            <a:ext cx="4057800" cy="176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600"/>
              <a:t>Emily Cleveland Manchanda, MD, MPH</a:t>
            </a:r>
            <a:endParaRPr sz="1600"/>
          </a:p>
          <a:p>
            <a:pPr marL="0" lvl="0" indent="0" algn="l" rtl="0">
              <a:spcBef>
                <a:spcPts val="0"/>
              </a:spcBef>
              <a:spcAft>
                <a:spcPts val="0"/>
              </a:spcAft>
              <a:buNone/>
            </a:pPr>
            <a:r>
              <a:rPr lang="en-GB" sz="1600">
                <a:solidFill>
                  <a:srgbClr val="CACACA"/>
                </a:solidFill>
              </a:rPr>
              <a:t>Assistant Professor of Emergency Medicine</a:t>
            </a:r>
            <a:endParaRPr sz="1600">
              <a:solidFill>
                <a:srgbClr val="CACACA"/>
              </a:solidFill>
            </a:endParaRPr>
          </a:p>
          <a:p>
            <a:pPr marL="0" lvl="0" indent="0" algn="l" rtl="0">
              <a:spcBef>
                <a:spcPts val="0"/>
              </a:spcBef>
              <a:spcAft>
                <a:spcPts val="0"/>
              </a:spcAft>
              <a:buNone/>
            </a:pPr>
            <a:r>
              <a:rPr lang="en-GB" sz="1600">
                <a:solidFill>
                  <a:srgbClr val="CACACA"/>
                </a:solidFill>
              </a:rPr>
              <a:t>Director for Equity Initiatives</a:t>
            </a:r>
            <a:endParaRPr sz="1600">
              <a:solidFill>
                <a:srgbClr val="CACACA"/>
              </a:solidFill>
            </a:endParaRPr>
          </a:p>
          <a:p>
            <a:pPr marL="0" lvl="0" indent="0" algn="l" rtl="0">
              <a:spcBef>
                <a:spcPts val="0"/>
              </a:spcBef>
              <a:spcAft>
                <a:spcPts val="0"/>
              </a:spcAft>
              <a:buNone/>
            </a:pPr>
            <a:r>
              <a:rPr lang="en-GB" sz="1600">
                <a:solidFill>
                  <a:srgbClr val="CACACA"/>
                </a:solidFill>
              </a:rPr>
              <a:t>Department of Emergency Medicine</a:t>
            </a:r>
            <a:endParaRPr sz="1600">
              <a:solidFill>
                <a:srgbClr val="CACACA"/>
              </a:solidFill>
            </a:endParaRPr>
          </a:p>
          <a:p>
            <a:pPr marL="0" lvl="0" indent="0" algn="l" rtl="0">
              <a:spcBef>
                <a:spcPts val="0"/>
              </a:spcBef>
              <a:spcAft>
                <a:spcPts val="0"/>
              </a:spcAft>
              <a:buNone/>
            </a:pPr>
            <a:r>
              <a:rPr lang="en-GB" sz="1600">
                <a:solidFill>
                  <a:srgbClr val="CACACA"/>
                </a:solidFill>
              </a:rPr>
              <a:t>Boston Medical Center</a:t>
            </a:r>
            <a:endParaRPr sz="1600">
              <a:solidFill>
                <a:srgbClr val="CACACA"/>
              </a:solidFill>
            </a:endParaRPr>
          </a:p>
        </p:txBody>
      </p:sp>
      <p:sp>
        <p:nvSpPr>
          <p:cNvPr id="202" name="Google Shape;202;p18"/>
          <p:cNvSpPr txBox="1">
            <a:spLocks noGrp="1"/>
          </p:cNvSpPr>
          <p:nvPr>
            <p:ph type="subTitle" idx="1"/>
          </p:nvPr>
        </p:nvSpPr>
        <p:spPr>
          <a:xfrm>
            <a:off x="4476525" y="3165650"/>
            <a:ext cx="4453200" cy="176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600"/>
              <a:t>Colin Killick</a:t>
            </a:r>
            <a:endParaRPr sz="1600"/>
          </a:p>
          <a:p>
            <a:pPr marL="0" lvl="0" indent="0" algn="l" rtl="0">
              <a:spcBef>
                <a:spcPts val="0"/>
              </a:spcBef>
              <a:spcAft>
                <a:spcPts val="0"/>
              </a:spcAft>
              <a:buNone/>
            </a:pPr>
            <a:r>
              <a:rPr lang="en-GB" sz="1600">
                <a:solidFill>
                  <a:srgbClr val="CACACA"/>
                </a:solidFill>
              </a:rPr>
              <a:t>Executive Director, Disability Policy Consortium</a:t>
            </a:r>
            <a:endParaRPr sz="1600">
              <a:solidFill>
                <a:srgbClr val="CACACA"/>
              </a:solidFill>
            </a:endParaRPr>
          </a:p>
          <a:p>
            <a:pPr marL="0" lvl="0" indent="0" algn="l" rtl="0">
              <a:spcBef>
                <a:spcPts val="0"/>
              </a:spcBef>
              <a:spcAft>
                <a:spcPts val="0"/>
              </a:spcAft>
              <a:buNone/>
            </a:pPr>
            <a:r>
              <a:rPr lang="en-GB" sz="1600">
                <a:solidFill>
                  <a:srgbClr val="CACACA"/>
                </a:solidFill>
              </a:rPr>
              <a:t>Member, Advisory Committee to the MA Health Policy Commission, and MA Department of Public Health’s COVID-19 Health Equity Task Force</a:t>
            </a:r>
            <a:endParaRPr sz="1600">
              <a:solidFill>
                <a:srgbClr val="CACACA"/>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27"/>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800"/>
              <a:t>How do CSC work?</a:t>
            </a:r>
            <a:endParaRPr sz="2800"/>
          </a:p>
        </p:txBody>
      </p:sp>
      <p:sp>
        <p:nvSpPr>
          <p:cNvPr id="293" name="Google Shape;293;p27"/>
          <p:cNvSpPr txBox="1"/>
          <p:nvPr/>
        </p:nvSpPr>
        <p:spPr>
          <a:xfrm>
            <a:off x="1498550" y="2098691"/>
            <a:ext cx="1854000" cy="444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200">
                <a:solidFill>
                  <a:srgbClr val="FFFFFF"/>
                </a:solidFill>
                <a:latin typeface="Montserrat"/>
                <a:ea typeface="Montserrat"/>
                <a:cs typeface="Montserrat"/>
                <a:sym typeface="Montserrat"/>
              </a:rPr>
              <a:t>Exclusion</a:t>
            </a:r>
            <a:endParaRPr sz="2200"/>
          </a:p>
        </p:txBody>
      </p:sp>
      <p:sp>
        <p:nvSpPr>
          <p:cNvPr id="294" name="Google Shape;294;p27"/>
          <p:cNvSpPr txBox="1"/>
          <p:nvPr/>
        </p:nvSpPr>
        <p:spPr>
          <a:xfrm>
            <a:off x="1498550" y="3642116"/>
            <a:ext cx="1072500" cy="444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200" dirty="0">
                <a:solidFill>
                  <a:srgbClr val="FFFFFF"/>
                </a:solidFill>
                <a:latin typeface="Montserrat"/>
                <a:ea typeface="Montserrat"/>
                <a:cs typeface="Montserrat"/>
                <a:sym typeface="Montserrat"/>
              </a:rPr>
              <a:t>Acuity</a:t>
            </a:r>
            <a:endParaRPr sz="2200" dirty="0"/>
          </a:p>
        </p:txBody>
      </p:sp>
      <p:sp>
        <p:nvSpPr>
          <p:cNvPr id="295" name="Google Shape;295;p27"/>
          <p:cNvSpPr txBox="1"/>
          <p:nvPr/>
        </p:nvSpPr>
        <p:spPr>
          <a:xfrm>
            <a:off x="5777900" y="1805763"/>
            <a:ext cx="2275500" cy="444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2200">
                <a:solidFill>
                  <a:srgbClr val="FFFFFF"/>
                </a:solidFill>
                <a:latin typeface="Montserrat"/>
                <a:ea typeface="Montserrat"/>
                <a:cs typeface="Montserrat"/>
                <a:sym typeface="Montserrat"/>
              </a:rPr>
              <a:t>Reallocation</a:t>
            </a:r>
            <a:endParaRPr sz="2200"/>
          </a:p>
        </p:txBody>
      </p:sp>
      <p:sp>
        <p:nvSpPr>
          <p:cNvPr id="296" name="Google Shape;296;p27"/>
          <p:cNvSpPr txBox="1"/>
          <p:nvPr/>
        </p:nvSpPr>
        <p:spPr>
          <a:xfrm>
            <a:off x="5740600" y="3679350"/>
            <a:ext cx="3149100" cy="444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2200" dirty="0">
                <a:solidFill>
                  <a:srgbClr val="FFFFFF"/>
                </a:solidFill>
                <a:latin typeface="Montserrat"/>
                <a:ea typeface="Montserrat"/>
                <a:cs typeface="Montserrat"/>
                <a:sym typeface="Montserrat"/>
              </a:rPr>
              <a:t>Likelihood of benefit</a:t>
            </a:r>
            <a:endParaRPr sz="2200" dirty="0"/>
          </a:p>
        </p:txBody>
      </p:sp>
      <p:cxnSp>
        <p:nvCxnSpPr>
          <p:cNvPr id="297" name="Google Shape;297;p27"/>
          <p:cNvCxnSpPr/>
          <p:nvPr/>
        </p:nvCxnSpPr>
        <p:spPr>
          <a:xfrm flipH="1">
            <a:off x="780742" y="3087153"/>
            <a:ext cx="2275500" cy="10500"/>
          </a:xfrm>
          <a:prstGeom prst="straightConnector1">
            <a:avLst/>
          </a:prstGeom>
          <a:noFill/>
          <a:ln w="9525" cap="flat" cmpd="sng">
            <a:solidFill>
              <a:srgbClr val="FFFFFF"/>
            </a:solidFill>
            <a:prstDash val="dot"/>
            <a:round/>
            <a:headEnd type="none" w="med" len="med"/>
            <a:tailEnd type="none" w="med" len="med"/>
          </a:ln>
        </p:spPr>
      </p:cxnSp>
      <p:cxnSp>
        <p:nvCxnSpPr>
          <p:cNvPr id="298" name="Google Shape;298;p27"/>
          <p:cNvCxnSpPr/>
          <p:nvPr/>
        </p:nvCxnSpPr>
        <p:spPr>
          <a:xfrm flipH="1">
            <a:off x="780745" y="4836175"/>
            <a:ext cx="7596300" cy="10500"/>
          </a:xfrm>
          <a:prstGeom prst="straightConnector1">
            <a:avLst/>
          </a:prstGeom>
          <a:noFill/>
          <a:ln w="9525" cap="flat" cmpd="sng">
            <a:solidFill>
              <a:srgbClr val="B7B7B7"/>
            </a:solidFill>
            <a:prstDash val="solid"/>
            <a:round/>
            <a:headEnd type="none" w="med" len="med"/>
            <a:tailEnd type="none" w="med" len="med"/>
          </a:ln>
        </p:spPr>
      </p:cxnSp>
      <p:sp>
        <p:nvSpPr>
          <p:cNvPr id="299" name="Google Shape;299;p27"/>
          <p:cNvSpPr/>
          <p:nvPr/>
        </p:nvSpPr>
        <p:spPr>
          <a:xfrm>
            <a:off x="3171573" y="1660783"/>
            <a:ext cx="2787300" cy="2787300"/>
          </a:xfrm>
          <a:prstGeom prst="pie">
            <a:avLst>
              <a:gd name="adj1" fmla="val 10795717"/>
              <a:gd name="adj2" fmla="val 16201261"/>
            </a:avLst>
          </a:prstGeom>
          <a:solidFill>
            <a:srgbClr val="9BC5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7"/>
          <p:cNvSpPr/>
          <p:nvPr/>
        </p:nvSpPr>
        <p:spPr>
          <a:xfrm rot="5400000">
            <a:off x="3171560" y="1660783"/>
            <a:ext cx="2787300" cy="2787300"/>
          </a:xfrm>
          <a:prstGeom prst="pie">
            <a:avLst>
              <a:gd name="adj1" fmla="val 10795717"/>
              <a:gd name="adj2" fmla="val 16201261"/>
            </a:avLst>
          </a:prstGeom>
          <a:solidFill>
            <a:srgbClr val="0D4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7"/>
          <p:cNvSpPr/>
          <p:nvPr/>
        </p:nvSpPr>
        <p:spPr>
          <a:xfrm rot="10800000">
            <a:off x="3171560" y="1660768"/>
            <a:ext cx="2787300" cy="2787300"/>
          </a:xfrm>
          <a:prstGeom prst="pie">
            <a:avLst>
              <a:gd name="adj1" fmla="val 10795717"/>
              <a:gd name="adj2" fmla="val 16201261"/>
            </a:avLst>
          </a:prstGeom>
          <a:solidFill>
            <a:srgbClr val="1976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7"/>
          <p:cNvSpPr/>
          <p:nvPr/>
        </p:nvSpPr>
        <p:spPr>
          <a:xfrm rot="-5400000">
            <a:off x="3171573" y="1660768"/>
            <a:ext cx="2787300" cy="2787300"/>
          </a:xfrm>
          <a:prstGeom prst="pie">
            <a:avLst>
              <a:gd name="adj1" fmla="val 10795717"/>
              <a:gd name="adj2" fmla="val 16201261"/>
            </a:avLst>
          </a:prstGeom>
          <a:solidFill>
            <a:srgbClr val="2196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3" name="Google Shape;303;p27"/>
          <p:cNvGrpSpPr/>
          <p:nvPr/>
        </p:nvGrpSpPr>
        <p:grpSpPr>
          <a:xfrm>
            <a:off x="3078687" y="2700858"/>
            <a:ext cx="737729" cy="737729"/>
            <a:chOff x="2920647" y="2157958"/>
            <a:chExt cx="827700" cy="827700"/>
          </a:xfrm>
        </p:grpSpPr>
        <p:sp>
          <p:nvSpPr>
            <p:cNvPr id="304" name="Google Shape;304;p27"/>
            <p:cNvSpPr/>
            <p:nvPr/>
          </p:nvSpPr>
          <p:spPr>
            <a:xfrm rot="2368348">
              <a:off x="3040494" y="2277805"/>
              <a:ext cx="588007" cy="588007"/>
            </a:xfrm>
            <a:prstGeom prst="pie">
              <a:avLst>
                <a:gd name="adj1" fmla="val 18953478"/>
                <a:gd name="adj2" fmla="val 8381030"/>
              </a:avLst>
            </a:prstGeom>
            <a:solidFill>
              <a:srgbClr val="9BC5E9"/>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7"/>
            <p:cNvSpPr/>
            <p:nvPr/>
          </p:nvSpPr>
          <p:spPr>
            <a:xfrm rot="248723">
              <a:off x="3023158" y="2234335"/>
              <a:ext cx="655715" cy="655993"/>
            </a:xfrm>
            <a:prstGeom prst="chord">
              <a:avLst>
                <a:gd name="adj1" fmla="val 2500565"/>
                <a:gd name="adj2" fmla="val 1811979"/>
              </a:avLst>
            </a:prstGeom>
            <a:solidFill>
              <a:srgbClr val="9BC5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6" name="Google Shape;306;p27"/>
          <p:cNvSpPr txBox="1"/>
          <p:nvPr/>
        </p:nvSpPr>
        <p:spPr>
          <a:xfrm>
            <a:off x="3199194" y="2806657"/>
            <a:ext cx="507900" cy="26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200" b="1">
                <a:solidFill>
                  <a:srgbClr val="FFFFFF"/>
                </a:solidFill>
                <a:latin typeface="Roboto"/>
                <a:ea typeface="Roboto"/>
                <a:cs typeface="Roboto"/>
                <a:sym typeface="Roboto"/>
              </a:rPr>
              <a:t>0</a:t>
            </a:r>
            <a:endParaRPr sz="2200" b="1">
              <a:solidFill>
                <a:srgbClr val="FFFFFF"/>
              </a:solidFill>
              <a:latin typeface="Roboto"/>
              <a:ea typeface="Roboto"/>
              <a:cs typeface="Roboto"/>
              <a:sym typeface="Roboto"/>
            </a:endParaRPr>
          </a:p>
        </p:txBody>
      </p:sp>
      <p:grpSp>
        <p:nvGrpSpPr>
          <p:cNvPr id="307" name="Google Shape;307;p27"/>
          <p:cNvGrpSpPr/>
          <p:nvPr/>
        </p:nvGrpSpPr>
        <p:grpSpPr>
          <a:xfrm rot="-5400000">
            <a:off x="4225338" y="3802929"/>
            <a:ext cx="737729" cy="737729"/>
            <a:chOff x="2920647" y="2157958"/>
            <a:chExt cx="827700" cy="827700"/>
          </a:xfrm>
        </p:grpSpPr>
        <p:sp>
          <p:nvSpPr>
            <p:cNvPr id="308" name="Google Shape;308;p27"/>
            <p:cNvSpPr/>
            <p:nvPr/>
          </p:nvSpPr>
          <p:spPr>
            <a:xfrm rot="2368348">
              <a:off x="3040494" y="2277805"/>
              <a:ext cx="588007" cy="588007"/>
            </a:xfrm>
            <a:prstGeom prst="pie">
              <a:avLst>
                <a:gd name="adj1" fmla="val 18953478"/>
                <a:gd name="adj2" fmla="val 8381030"/>
              </a:avLst>
            </a:prstGeom>
            <a:solidFill>
              <a:srgbClr val="2196F3"/>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7"/>
            <p:cNvSpPr/>
            <p:nvPr/>
          </p:nvSpPr>
          <p:spPr>
            <a:xfrm rot="248723">
              <a:off x="3023158" y="2234335"/>
              <a:ext cx="655715" cy="655993"/>
            </a:xfrm>
            <a:prstGeom prst="chord">
              <a:avLst>
                <a:gd name="adj1" fmla="val 2500565"/>
                <a:gd name="adj2" fmla="val 1811979"/>
              </a:avLst>
            </a:prstGeom>
            <a:solidFill>
              <a:srgbClr val="2196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0" name="Google Shape;310;p27"/>
          <p:cNvSpPr txBox="1"/>
          <p:nvPr/>
        </p:nvSpPr>
        <p:spPr>
          <a:xfrm>
            <a:off x="4320431" y="3894748"/>
            <a:ext cx="507900" cy="26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200" b="1">
                <a:solidFill>
                  <a:srgbClr val="FFFFFF"/>
                </a:solidFill>
                <a:latin typeface="Roboto"/>
                <a:ea typeface="Roboto"/>
                <a:cs typeface="Roboto"/>
                <a:sym typeface="Roboto"/>
              </a:rPr>
              <a:t>1</a:t>
            </a:r>
            <a:endParaRPr sz="2200" b="1">
              <a:solidFill>
                <a:srgbClr val="FFFFFF"/>
              </a:solidFill>
              <a:latin typeface="Roboto"/>
              <a:ea typeface="Roboto"/>
              <a:cs typeface="Roboto"/>
              <a:sym typeface="Roboto"/>
            </a:endParaRPr>
          </a:p>
        </p:txBody>
      </p:sp>
      <p:grpSp>
        <p:nvGrpSpPr>
          <p:cNvPr id="311" name="Google Shape;311;p27"/>
          <p:cNvGrpSpPr/>
          <p:nvPr/>
        </p:nvGrpSpPr>
        <p:grpSpPr>
          <a:xfrm>
            <a:off x="5313093" y="2700655"/>
            <a:ext cx="737804" cy="737804"/>
            <a:chOff x="5428888" y="2158023"/>
            <a:chExt cx="828900" cy="828900"/>
          </a:xfrm>
        </p:grpSpPr>
        <p:sp>
          <p:nvSpPr>
            <p:cNvPr id="312" name="Google Shape;312;p27"/>
            <p:cNvSpPr/>
            <p:nvPr/>
          </p:nvSpPr>
          <p:spPr>
            <a:xfrm rot="-8431175">
              <a:off x="5548912" y="2278047"/>
              <a:ext cx="588851" cy="588851"/>
            </a:xfrm>
            <a:prstGeom prst="pie">
              <a:avLst>
                <a:gd name="adj1" fmla="val 19686997"/>
                <a:gd name="adj2" fmla="val 7771013"/>
              </a:avLst>
            </a:prstGeom>
            <a:solidFill>
              <a:srgbClr val="1976D2"/>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7"/>
            <p:cNvSpPr/>
            <p:nvPr/>
          </p:nvSpPr>
          <p:spPr>
            <a:xfrm rot="-10551618">
              <a:off x="5498383" y="2253584"/>
              <a:ext cx="656613" cy="656891"/>
            </a:xfrm>
            <a:prstGeom prst="chord">
              <a:avLst>
                <a:gd name="adj1" fmla="val 2500565"/>
                <a:gd name="adj2" fmla="val 1811979"/>
              </a:avLst>
            </a:prstGeom>
            <a:solidFill>
              <a:srgbClr val="1976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 name="Google Shape;314;p27"/>
          <p:cNvSpPr txBox="1"/>
          <p:nvPr/>
        </p:nvSpPr>
        <p:spPr>
          <a:xfrm>
            <a:off x="5404083" y="2806657"/>
            <a:ext cx="507900" cy="26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200" b="1">
                <a:solidFill>
                  <a:srgbClr val="FFFFFF"/>
                </a:solidFill>
                <a:latin typeface="Roboto"/>
                <a:ea typeface="Roboto"/>
                <a:cs typeface="Roboto"/>
                <a:sym typeface="Roboto"/>
              </a:rPr>
              <a:t>2</a:t>
            </a:r>
            <a:endParaRPr sz="2200" b="1">
              <a:solidFill>
                <a:srgbClr val="FFFFFF"/>
              </a:solidFill>
              <a:latin typeface="Roboto"/>
              <a:ea typeface="Roboto"/>
              <a:cs typeface="Roboto"/>
              <a:sym typeface="Roboto"/>
            </a:endParaRPr>
          </a:p>
        </p:txBody>
      </p:sp>
      <p:grpSp>
        <p:nvGrpSpPr>
          <p:cNvPr id="315" name="Google Shape;315;p27"/>
          <p:cNvGrpSpPr/>
          <p:nvPr/>
        </p:nvGrpSpPr>
        <p:grpSpPr>
          <a:xfrm rot="5400000">
            <a:off x="4193370" y="1569752"/>
            <a:ext cx="737729" cy="737729"/>
            <a:chOff x="2920647" y="2157958"/>
            <a:chExt cx="827700" cy="827700"/>
          </a:xfrm>
        </p:grpSpPr>
        <p:sp>
          <p:nvSpPr>
            <p:cNvPr id="316" name="Google Shape;316;p27"/>
            <p:cNvSpPr/>
            <p:nvPr/>
          </p:nvSpPr>
          <p:spPr>
            <a:xfrm rot="2368348">
              <a:off x="3040494" y="2277805"/>
              <a:ext cx="588007" cy="588007"/>
            </a:xfrm>
            <a:prstGeom prst="pie">
              <a:avLst>
                <a:gd name="adj1" fmla="val 18953478"/>
                <a:gd name="adj2" fmla="val 8381030"/>
              </a:avLst>
            </a:prstGeom>
            <a:solidFill>
              <a:srgbClr val="0D47A1"/>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7"/>
            <p:cNvSpPr/>
            <p:nvPr/>
          </p:nvSpPr>
          <p:spPr>
            <a:xfrm rot="248723">
              <a:off x="3023158" y="2234335"/>
              <a:ext cx="655715" cy="655993"/>
            </a:xfrm>
            <a:prstGeom prst="chord">
              <a:avLst>
                <a:gd name="adj1" fmla="val 2500565"/>
                <a:gd name="adj2" fmla="val 1811979"/>
              </a:avLst>
            </a:prstGeom>
            <a:solidFill>
              <a:srgbClr val="0D4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8" name="Google Shape;318;p27"/>
          <p:cNvSpPr txBox="1"/>
          <p:nvPr/>
        </p:nvSpPr>
        <p:spPr>
          <a:xfrm>
            <a:off x="4320431" y="1688893"/>
            <a:ext cx="507900" cy="26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200" b="1">
                <a:solidFill>
                  <a:srgbClr val="FFFFFF"/>
                </a:solidFill>
                <a:latin typeface="Roboto"/>
                <a:ea typeface="Roboto"/>
                <a:cs typeface="Roboto"/>
                <a:sym typeface="Roboto"/>
              </a:rPr>
              <a:t>4</a:t>
            </a:r>
            <a:endParaRPr sz="2200" b="1">
              <a:solidFill>
                <a:srgbClr val="FFFFFF"/>
              </a:solidFill>
              <a:latin typeface="Roboto"/>
              <a:ea typeface="Roboto"/>
              <a:cs typeface="Roboto"/>
              <a:sym typeface="Roboto"/>
            </a:endParaRPr>
          </a:p>
        </p:txBody>
      </p:sp>
      <p:sp>
        <p:nvSpPr>
          <p:cNvPr id="319" name="Google Shape;319;p27"/>
          <p:cNvSpPr/>
          <p:nvPr/>
        </p:nvSpPr>
        <p:spPr>
          <a:xfrm>
            <a:off x="3753714" y="2242913"/>
            <a:ext cx="1623000" cy="1623000"/>
          </a:xfrm>
          <a:prstGeom prst="ellipse">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0" name="Google Shape;320;p27" descr="graphic of a doctor"/>
          <p:cNvPicPr preferRelativeResize="0"/>
          <p:nvPr/>
        </p:nvPicPr>
        <p:blipFill>
          <a:blip r:embed="rId3">
            <a:alphaModFix/>
          </a:blip>
          <a:stretch>
            <a:fillRect/>
          </a:stretch>
        </p:blipFill>
        <p:spPr>
          <a:xfrm>
            <a:off x="6320800" y="392062"/>
            <a:ext cx="737725" cy="737725"/>
          </a:xfrm>
          <a:prstGeom prst="rect">
            <a:avLst/>
          </a:prstGeom>
          <a:noFill/>
          <a:ln>
            <a:noFill/>
          </a:ln>
        </p:spPr>
      </p:pic>
      <p:sp>
        <p:nvSpPr>
          <p:cNvPr id="321" name="Google Shape;321;p27"/>
          <p:cNvSpPr txBox="1"/>
          <p:nvPr/>
        </p:nvSpPr>
        <p:spPr>
          <a:xfrm>
            <a:off x="6764800" y="544463"/>
            <a:ext cx="1544700" cy="444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200">
                <a:solidFill>
                  <a:srgbClr val="FFFFFF"/>
                </a:solidFill>
                <a:latin typeface="Montserrat"/>
                <a:ea typeface="Montserrat"/>
                <a:cs typeface="Montserrat"/>
                <a:sym typeface="Montserrat"/>
              </a:rPr>
              <a:t>Triage officer</a:t>
            </a:r>
            <a:endParaRPr sz="2200"/>
          </a:p>
        </p:txBody>
      </p:sp>
      <p:sp>
        <p:nvSpPr>
          <p:cNvPr id="322" name="Google Shape;322;p27"/>
          <p:cNvSpPr/>
          <p:nvPr/>
        </p:nvSpPr>
        <p:spPr>
          <a:xfrm>
            <a:off x="6294400" y="2679975"/>
            <a:ext cx="2595300" cy="606000"/>
          </a:xfrm>
          <a:prstGeom prst="leftArrowCallout">
            <a:avLst>
              <a:gd name="adj1" fmla="val 25000"/>
              <a:gd name="adj2" fmla="val 25000"/>
              <a:gd name="adj3" fmla="val 25000"/>
              <a:gd name="adj4" fmla="val 72828"/>
            </a:avLst>
          </a:prstGeom>
          <a:solidFill>
            <a:srgbClr val="0D47A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7"/>
          <p:cNvSpPr txBox="1"/>
          <p:nvPr/>
        </p:nvSpPr>
        <p:spPr>
          <a:xfrm>
            <a:off x="7262500" y="2747675"/>
            <a:ext cx="1627200" cy="44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200">
                <a:solidFill>
                  <a:srgbClr val="FFFFFF"/>
                </a:solidFill>
                <a:latin typeface="Montserrat"/>
                <a:ea typeface="Montserrat"/>
                <a:cs typeface="Montserrat"/>
                <a:sym typeface="Montserrat"/>
              </a:rPr>
              <a:t>Allocation</a:t>
            </a:r>
            <a:endParaRPr sz="2200"/>
          </a:p>
        </p:txBody>
      </p:sp>
      <p:sp>
        <p:nvSpPr>
          <p:cNvPr id="324" name="Google Shape;324;p27"/>
          <p:cNvSpPr txBox="1"/>
          <p:nvPr/>
        </p:nvSpPr>
        <p:spPr>
          <a:xfrm>
            <a:off x="6951025" y="2747670"/>
            <a:ext cx="507900" cy="44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000" b="1">
                <a:solidFill>
                  <a:srgbClr val="FFFFFF"/>
                </a:solidFill>
                <a:latin typeface="Roboto"/>
                <a:ea typeface="Roboto"/>
                <a:cs typeface="Roboto"/>
                <a:sym typeface="Roboto"/>
              </a:rPr>
              <a:t>3</a:t>
            </a:r>
            <a:endParaRPr sz="2000" b="1">
              <a:solidFill>
                <a:srgbClr val="FFFFFF"/>
              </a:solidFill>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28"/>
          <p:cNvSpPr txBox="1">
            <a:spLocks noGrp="1"/>
          </p:cNvSpPr>
          <p:nvPr>
            <p:ph type="title"/>
          </p:nvPr>
        </p:nvSpPr>
        <p:spPr>
          <a:xfrm>
            <a:off x="1221300" y="1651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000"/>
              <a:t>How do CSC work?</a:t>
            </a:r>
            <a:endParaRPr sz="3000"/>
          </a:p>
        </p:txBody>
      </p:sp>
      <p:sp>
        <p:nvSpPr>
          <p:cNvPr id="330" name="Google Shape;330;p28"/>
          <p:cNvSpPr txBox="1"/>
          <p:nvPr/>
        </p:nvSpPr>
        <p:spPr>
          <a:xfrm>
            <a:off x="1354880" y="1157153"/>
            <a:ext cx="2020200" cy="529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400">
                <a:solidFill>
                  <a:srgbClr val="FFFFFF"/>
                </a:solidFill>
                <a:latin typeface="Montserrat"/>
                <a:ea typeface="Montserrat"/>
                <a:cs typeface="Montserrat"/>
                <a:sym typeface="Montserrat"/>
              </a:rPr>
              <a:t>Exclusion</a:t>
            </a:r>
            <a:endParaRPr sz="2400"/>
          </a:p>
        </p:txBody>
      </p:sp>
      <p:sp>
        <p:nvSpPr>
          <p:cNvPr id="331" name="Google Shape;331;p28"/>
          <p:cNvSpPr txBox="1"/>
          <p:nvPr/>
        </p:nvSpPr>
        <p:spPr>
          <a:xfrm>
            <a:off x="1354880" y="1686104"/>
            <a:ext cx="2170200" cy="8256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600"/>
              </a:spcAft>
              <a:buNone/>
            </a:pPr>
            <a:r>
              <a:rPr lang="en-GB" sz="1800">
                <a:solidFill>
                  <a:srgbClr val="D9D9D9"/>
                </a:solidFill>
                <a:latin typeface="Lato"/>
                <a:ea typeface="Lato"/>
                <a:cs typeface="Lato"/>
                <a:sym typeface="Lato"/>
              </a:rPr>
              <a:t>Who is considered eligible</a:t>
            </a:r>
            <a:endParaRPr sz="1800">
              <a:solidFill>
                <a:srgbClr val="D9D9D9"/>
              </a:solidFill>
              <a:latin typeface="Lato"/>
              <a:ea typeface="Lato"/>
              <a:cs typeface="Lato"/>
              <a:sym typeface="Lato"/>
            </a:endParaRPr>
          </a:p>
        </p:txBody>
      </p:sp>
      <p:sp>
        <p:nvSpPr>
          <p:cNvPr id="332" name="Google Shape;332;p28"/>
          <p:cNvSpPr txBox="1"/>
          <p:nvPr/>
        </p:nvSpPr>
        <p:spPr>
          <a:xfrm>
            <a:off x="1354880" y="3195652"/>
            <a:ext cx="1168800" cy="529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400">
                <a:solidFill>
                  <a:srgbClr val="FFFFFF"/>
                </a:solidFill>
                <a:latin typeface="Montserrat"/>
                <a:ea typeface="Montserrat"/>
                <a:cs typeface="Montserrat"/>
                <a:sym typeface="Montserrat"/>
              </a:rPr>
              <a:t>Acuity</a:t>
            </a:r>
            <a:endParaRPr sz="2400"/>
          </a:p>
        </p:txBody>
      </p:sp>
      <p:sp>
        <p:nvSpPr>
          <p:cNvPr id="333" name="Google Shape;333;p28"/>
          <p:cNvSpPr txBox="1"/>
          <p:nvPr/>
        </p:nvSpPr>
        <p:spPr>
          <a:xfrm>
            <a:off x="1354875" y="3826725"/>
            <a:ext cx="2479800" cy="7821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1600"/>
              </a:spcAft>
              <a:buNone/>
            </a:pPr>
            <a:r>
              <a:rPr lang="en-GB" sz="1800">
                <a:solidFill>
                  <a:srgbClr val="D9D9D9"/>
                </a:solidFill>
                <a:latin typeface="Lato"/>
                <a:ea typeface="Lato"/>
                <a:cs typeface="Lato"/>
                <a:sym typeface="Lato"/>
              </a:rPr>
              <a:t>Who needs the scarce resource the most (SOFA, MSOFA)</a:t>
            </a:r>
            <a:endParaRPr sz="1800">
              <a:solidFill>
                <a:srgbClr val="D9D9D9"/>
              </a:solidFill>
              <a:latin typeface="Lato"/>
              <a:ea typeface="Lato"/>
              <a:cs typeface="Lato"/>
              <a:sym typeface="Lato"/>
            </a:endParaRPr>
          </a:p>
        </p:txBody>
      </p:sp>
      <p:sp>
        <p:nvSpPr>
          <p:cNvPr id="334" name="Google Shape;334;p28"/>
          <p:cNvSpPr txBox="1"/>
          <p:nvPr/>
        </p:nvSpPr>
        <p:spPr>
          <a:xfrm>
            <a:off x="5512949" y="550025"/>
            <a:ext cx="2377200" cy="529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2400">
                <a:solidFill>
                  <a:srgbClr val="FFFFFF"/>
                </a:solidFill>
                <a:latin typeface="Montserrat"/>
                <a:ea typeface="Montserrat"/>
                <a:cs typeface="Montserrat"/>
                <a:sym typeface="Montserrat"/>
              </a:rPr>
              <a:t>Reallocation</a:t>
            </a:r>
            <a:endParaRPr sz="2400"/>
          </a:p>
        </p:txBody>
      </p:sp>
      <p:sp>
        <p:nvSpPr>
          <p:cNvPr id="335" name="Google Shape;335;p28"/>
          <p:cNvSpPr txBox="1"/>
          <p:nvPr/>
        </p:nvSpPr>
        <p:spPr>
          <a:xfrm>
            <a:off x="5588750" y="3591325"/>
            <a:ext cx="3143100" cy="529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2400">
                <a:solidFill>
                  <a:srgbClr val="FFFFFF"/>
                </a:solidFill>
                <a:latin typeface="Montserrat"/>
                <a:ea typeface="Montserrat"/>
                <a:cs typeface="Montserrat"/>
                <a:sym typeface="Montserrat"/>
              </a:rPr>
              <a:t>Likelihood of benefit</a:t>
            </a:r>
            <a:endParaRPr sz="2400"/>
          </a:p>
        </p:txBody>
      </p:sp>
      <p:sp>
        <p:nvSpPr>
          <p:cNvPr id="336" name="Google Shape;336;p28"/>
          <p:cNvSpPr txBox="1"/>
          <p:nvPr/>
        </p:nvSpPr>
        <p:spPr>
          <a:xfrm>
            <a:off x="5903900" y="4207725"/>
            <a:ext cx="2828100" cy="825600"/>
          </a:xfrm>
          <a:prstGeom prst="rect">
            <a:avLst/>
          </a:prstGeom>
          <a:noFill/>
          <a:ln>
            <a:noFill/>
          </a:ln>
        </p:spPr>
        <p:txBody>
          <a:bodyPr spcFirstLastPara="1" wrap="square" lIns="91425" tIns="91425" rIns="91425" bIns="91425" anchor="ctr" anchorCtr="0">
            <a:noAutofit/>
          </a:bodyPr>
          <a:lstStyle/>
          <a:p>
            <a:pPr marL="0" lvl="0" indent="0" algn="r" rtl="0">
              <a:lnSpc>
                <a:spcPct val="115000"/>
              </a:lnSpc>
              <a:spcBef>
                <a:spcPts val="0"/>
              </a:spcBef>
              <a:spcAft>
                <a:spcPts val="1600"/>
              </a:spcAft>
              <a:buNone/>
            </a:pPr>
            <a:r>
              <a:rPr lang="en-GB" sz="1800">
                <a:solidFill>
                  <a:srgbClr val="D9D9D9"/>
                </a:solidFill>
                <a:latin typeface="Lato"/>
                <a:ea typeface="Lato"/>
                <a:cs typeface="Lato"/>
                <a:sym typeface="Lato"/>
              </a:rPr>
              <a:t>Who will benefit the most from receiving resources</a:t>
            </a:r>
            <a:endParaRPr sz="1800">
              <a:solidFill>
                <a:srgbClr val="D9D9D9"/>
              </a:solidFill>
              <a:latin typeface="Lato"/>
              <a:ea typeface="Lato"/>
              <a:cs typeface="Lato"/>
              <a:sym typeface="Lato"/>
            </a:endParaRPr>
          </a:p>
        </p:txBody>
      </p:sp>
      <p:cxnSp>
        <p:nvCxnSpPr>
          <p:cNvPr id="337" name="Google Shape;337;p28"/>
          <p:cNvCxnSpPr/>
          <p:nvPr/>
        </p:nvCxnSpPr>
        <p:spPr>
          <a:xfrm flipH="1">
            <a:off x="780638" y="2766769"/>
            <a:ext cx="2479800" cy="12600"/>
          </a:xfrm>
          <a:prstGeom prst="straightConnector1">
            <a:avLst/>
          </a:prstGeom>
          <a:noFill/>
          <a:ln w="9525" cap="flat" cmpd="sng">
            <a:solidFill>
              <a:srgbClr val="FFFFFF"/>
            </a:solidFill>
            <a:prstDash val="dot"/>
            <a:round/>
            <a:headEnd type="none" w="med" len="med"/>
            <a:tailEnd type="none" w="med" len="med"/>
          </a:ln>
        </p:spPr>
      </p:cxnSp>
      <p:cxnSp>
        <p:nvCxnSpPr>
          <p:cNvPr id="338" name="Google Shape;338;p28"/>
          <p:cNvCxnSpPr/>
          <p:nvPr/>
        </p:nvCxnSpPr>
        <p:spPr>
          <a:xfrm flipH="1">
            <a:off x="780800" y="4834154"/>
            <a:ext cx="8277900" cy="12600"/>
          </a:xfrm>
          <a:prstGeom prst="straightConnector1">
            <a:avLst/>
          </a:prstGeom>
          <a:noFill/>
          <a:ln w="9525" cap="flat" cmpd="sng">
            <a:solidFill>
              <a:srgbClr val="B7B7B7"/>
            </a:solidFill>
            <a:prstDash val="solid"/>
            <a:round/>
            <a:headEnd type="none" w="med" len="med"/>
            <a:tailEnd type="none" w="med" len="med"/>
          </a:ln>
        </p:spPr>
      </p:cxnSp>
      <p:sp>
        <p:nvSpPr>
          <p:cNvPr id="339" name="Google Shape;339;p28"/>
          <p:cNvSpPr/>
          <p:nvPr/>
        </p:nvSpPr>
        <p:spPr>
          <a:xfrm>
            <a:off x="3386106" y="1259092"/>
            <a:ext cx="3037200" cy="3119100"/>
          </a:xfrm>
          <a:prstGeom prst="pie">
            <a:avLst>
              <a:gd name="adj1" fmla="val 10795717"/>
              <a:gd name="adj2" fmla="val 16201261"/>
            </a:avLst>
          </a:prstGeom>
          <a:solidFill>
            <a:srgbClr val="9BC5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8"/>
          <p:cNvSpPr/>
          <p:nvPr/>
        </p:nvSpPr>
        <p:spPr>
          <a:xfrm rot="5400000">
            <a:off x="3345382" y="1300042"/>
            <a:ext cx="3119100" cy="3037200"/>
          </a:xfrm>
          <a:prstGeom prst="pie">
            <a:avLst>
              <a:gd name="adj1" fmla="val 10795717"/>
              <a:gd name="adj2" fmla="val 16201261"/>
            </a:avLst>
          </a:prstGeom>
          <a:solidFill>
            <a:srgbClr val="0D4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8"/>
          <p:cNvSpPr/>
          <p:nvPr/>
        </p:nvSpPr>
        <p:spPr>
          <a:xfrm rot="10800000">
            <a:off x="3386332" y="1258813"/>
            <a:ext cx="3037200" cy="3119100"/>
          </a:xfrm>
          <a:prstGeom prst="pie">
            <a:avLst>
              <a:gd name="adj1" fmla="val 10795717"/>
              <a:gd name="adj2" fmla="val 16201261"/>
            </a:avLst>
          </a:prstGeom>
          <a:solidFill>
            <a:srgbClr val="1976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8"/>
          <p:cNvSpPr/>
          <p:nvPr/>
        </p:nvSpPr>
        <p:spPr>
          <a:xfrm rot="-5400000">
            <a:off x="3345156" y="1299763"/>
            <a:ext cx="3119100" cy="3037200"/>
          </a:xfrm>
          <a:prstGeom prst="pie">
            <a:avLst>
              <a:gd name="adj1" fmla="val 10795717"/>
              <a:gd name="adj2" fmla="val 16201261"/>
            </a:avLst>
          </a:prstGeom>
          <a:solidFill>
            <a:srgbClr val="2196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3" name="Google Shape;343;p28"/>
          <p:cNvGrpSpPr/>
          <p:nvPr/>
        </p:nvGrpSpPr>
        <p:grpSpPr>
          <a:xfrm>
            <a:off x="3284629" y="2422844"/>
            <a:ext cx="803862" cy="825465"/>
            <a:chOff x="2920647" y="2157958"/>
            <a:chExt cx="827700" cy="827700"/>
          </a:xfrm>
        </p:grpSpPr>
        <p:sp>
          <p:nvSpPr>
            <p:cNvPr id="344" name="Google Shape;344;p28"/>
            <p:cNvSpPr/>
            <p:nvPr/>
          </p:nvSpPr>
          <p:spPr>
            <a:xfrm rot="2368348">
              <a:off x="3040494" y="2277805"/>
              <a:ext cx="588007" cy="588007"/>
            </a:xfrm>
            <a:prstGeom prst="pie">
              <a:avLst>
                <a:gd name="adj1" fmla="val 18953478"/>
                <a:gd name="adj2" fmla="val 8381030"/>
              </a:avLst>
            </a:prstGeom>
            <a:solidFill>
              <a:srgbClr val="9BC5E9"/>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8"/>
            <p:cNvSpPr/>
            <p:nvPr/>
          </p:nvSpPr>
          <p:spPr>
            <a:xfrm rot="248723">
              <a:off x="3023158" y="2234335"/>
              <a:ext cx="655715" cy="655993"/>
            </a:xfrm>
            <a:prstGeom prst="chord">
              <a:avLst>
                <a:gd name="adj1" fmla="val 2500565"/>
                <a:gd name="adj2" fmla="val 1811979"/>
              </a:avLst>
            </a:prstGeom>
            <a:solidFill>
              <a:srgbClr val="9BC5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6" name="Google Shape;346;p28"/>
          <p:cNvSpPr txBox="1"/>
          <p:nvPr/>
        </p:nvSpPr>
        <p:spPr>
          <a:xfrm>
            <a:off x="3416206" y="2626527"/>
            <a:ext cx="553500" cy="29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200" b="1">
                <a:solidFill>
                  <a:srgbClr val="FFFFFF"/>
                </a:solidFill>
                <a:latin typeface="Roboto"/>
                <a:ea typeface="Roboto"/>
                <a:cs typeface="Roboto"/>
                <a:sym typeface="Roboto"/>
              </a:rPr>
              <a:t>0</a:t>
            </a:r>
            <a:endParaRPr sz="2200" b="1">
              <a:solidFill>
                <a:srgbClr val="FFFFFF"/>
              </a:solidFill>
              <a:latin typeface="Roboto"/>
              <a:ea typeface="Roboto"/>
              <a:cs typeface="Roboto"/>
              <a:sym typeface="Roboto"/>
            </a:endParaRPr>
          </a:p>
        </p:txBody>
      </p:sp>
      <p:grpSp>
        <p:nvGrpSpPr>
          <p:cNvPr id="347" name="Google Shape;347;p28"/>
          <p:cNvGrpSpPr/>
          <p:nvPr/>
        </p:nvGrpSpPr>
        <p:grpSpPr>
          <a:xfrm rot="-5400000">
            <a:off x="4523449" y="3666900"/>
            <a:ext cx="825465" cy="803862"/>
            <a:chOff x="2920647" y="2157958"/>
            <a:chExt cx="827700" cy="827700"/>
          </a:xfrm>
        </p:grpSpPr>
        <p:sp>
          <p:nvSpPr>
            <p:cNvPr id="348" name="Google Shape;348;p28"/>
            <p:cNvSpPr/>
            <p:nvPr/>
          </p:nvSpPr>
          <p:spPr>
            <a:xfrm rot="2368348">
              <a:off x="3040494" y="2277805"/>
              <a:ext cx="588007" cy="588007"/>
            </a:xfrm>
            <a:prstGeom prst="pie">
              <a:avLst>
                <a:gd name="adj1" fmla="val 18953478"/>
                <a:gd name="adj2" fmla="val 8381030"/>
              </a:avLst>
            </a:prstGeom>
            <a:solidFill>
              <a:srgbClr val="2196F3"/>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8"/>
            <p:cNvSpPr/>
            <p:nvPr/>
          </p:nvSpPr>
          <p:spPr>
            <a:xfrm rot="248723">
              <a:off x="3023158" y="2234335"/>
              <a:ext cx="655715" cy="655993"/>
            </a:xfrm>
            <a:prstGeom prst="chord">
              <a:avLst>
                <a:gd name="adj1" fmla="val 2500565"/>
                <a:gd name="adj2" fmla="val 1811979"/>
              </a:avLst>
            </a:prstGeom>
            <a:solidFill>
              <a:srgbClr val="2196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0" name="Google Shape;350;p28"/>
          <p:cNvSpPr txBox="1"/>
          <p:nvPr/>
        </p:nvSpPr>
        <p:spPr>
          <a:xfrm>
            <a:off x="4638066" y="3844041"/>
            <a:ext cx="553500" cy="29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200" b="1">
                <a:solidFill>
                  <a:srgbClr val="FFFFFF"/>
                </a:solidFill>
                <a:latin typeface="Roboto"/>
                <a:ea typeface="Roboto"/>
                <a:cs typeface="Roboto"/>
                <a:sym typeface="Roboto"/>
              </a:rPr>
              <a:t>1</a:t>
            </a:r>
            <a:endParaRPr sz="2200" b="1">
              <a:solidFill>
                <a:srgbClr val="FFFFFF"/>
              </a:solidFill>
              <a:latin typeface="Roboto"/>
              <a:ea typeface="Roboto"/>
              <a:cs typeface="Roboto"/>
              <a:sym typeface="Roboto"/>
            </a:endParaRPr>
          </a:p>
        </p:txBody>
      </p:sp>
      <p:grpSp>
        <p:nvGrpSpPr>
          <p:cNvPr id="351" name="Google Shape;351;p28"/>
          <p:cNvGrpSpPr/>
          <p:nvPr/>
        </p:nvGrpSpPr>
        <p:grpSpPr>
          <a:xfrm>
            <a:off x="5719922" y="2422709"/>
            <a:ext cx="804033" cy="825584"/>
            <a:chOff x="5428888" y="2158023"/>
            <a:chExt cx="828900" cy="828900"/>
          </a:xfrm>
        </p:grpSpPr>
        <p:sp>
          <p:nvSpPr>
            <p:cNvPr id="352" name="Google Shape;352;p28"/>
            <p:cNvSpPr/>
            <p:nvPr/>
          </p:nvSpPr>
          <p:spPr>
            <a:xfrm rot="-8431175">
              <a:off x="5548912" y="2278047"/>
              <a:ext cx="588851" cy="588851"/>
            </a:xfrm>
            <a:prstGeom prst="pie">
              <a:avLst>
                <a:gd name="adj1" fmla="val 19686997"/>
                <a:gd name="adj2" fmla="val 7771013"/>
              </a:avLst>
            </a:prstGeom>
            <a:solidFill>
              <a:srgbClr val="1976D2"/>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8"/>
            <p:cNvSpPr/>
            <p:nvPr/>
          </p:nvSpPr>
          <p:spPr>
            <a:xfrm rot="-10551618">
              <a:off x="5498383" y="2253584"/>
              <a:ext cx="656613" cy="656891"/>
            </a:xfrm>
            <a:prstGeom prst="chord">
              <a:avLst>
                <a:gd name="adj1" fmla="val 2500565"/>
                <a:gd name="adj2" fmla="val 1811979"/>
              </a:avLst>
            </a:prstGeom>
            <a:solidFill>
              <a:srgbClr val="1976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4" name="Google Shape;354;p28"/>
          <p:cNvSpPr txBox="1"/>
          <p:nvPr/>
        </p:nvSpPr>
        <p:spPr>
          <a:xfrm>
            <a:off x="5818968" y="2626527"/>
            <a:ext cx="553500" cy="29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200" b="1">
                <a:solidFill>
                  <a:srgbClr val="FFFFFF"/>
                </a:solidFill>
                <a:latin typeface="Roboto"/>
                <a:ea typeface="Roboto"/>
                <a:cs typeface="Roboto"/>
                <a:sym typeface="Roboto"/>
              </a:rPr>
              <a:t>2</a:t>
            </a:r>
            <a:endParaRPr sz="2200" b="1">
              <a:solidFill>
                <a:srgbClr val="FFFFFF"/>
              </a:solidFill>
              <a:latin typeface="Roboto"/>
              <a:ea typeface="Roboto"/>
              <a:cs typeface="Roboto"/>
              <a:sym typeface="Roboto"/>
            </a:endParaRPr>
          </a:p>
        </p:txBody>
      </p:sp>
      <p:grpSp>
        <p:nvGrpSpPr>
          <p:cNvPr id="355" name="Google Shape;355;p28"/>
          <p:cNvGrpSpPr/>
          <p:nvPr/>
        </p:nvGrpSpPr>
        <p:grpSpPr>
          <a:xfrm rot="5400000">
            <a:off x="4489062" y="1167986"/>
            <a:ext cx="825465" cy="803862"/>
            <a:chOff x="2920647" y="2157958"/>
            <a:chExt cx="827700" cy="827700"/>
          </a:xfrm>
        </p:grpSpPr>
        <p:sp>
          <p:nvSpPr>
            <p:cNvPr id="356" name="Google Shape;356;p28"/>
            <p:cNvSpPr/>
            <p:nvPr/>
          </p:nvSpPr>
          <p:spPr>
            <a:xfrm rot="2368348">
              <a:off x="3040494" y="2277805"/>
              <a:ext cx="588007" cy="588007"/>
            </a:xfrm>
            <a:prstGeom prst="pie">
              <a:avLst>
                <a:gd name="adj1" fmla="val 18953478"/>
                <a:gd name="adj2" fmla="val 8381030"/>
              </a:avLst>
            </a:prstGeom>
            <a:solidFill>
              <a:srgbClr val="0D47A1"/>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8"/>
            <p:cNvSpPr/>
            <p:nvPr/>
          </p:nvSpPr>
          <p:spPr>
            <a:xfrm rot="248723">
              <a:off x="3023158" y="2234335"/>
              <a:ext cx="655715" cy="655993"/>
            </a:xfrm>
            <a:prstGeom prst="chord">
              <a:avLst>
                <a:gd name="adj1" fmla="val 2500565"/>
                <a:gd name="adj2" fmla="val 1811979"/>
              </a:avLst>
            </a:prstGeom>
            <a:solidFill>
              <a:srgbClr val="0D4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8" name="Google Shape;358;p28"/>
          <p:cNvSpPr txBox="1"/>
          <p:nvPr/>
        </p:nvSpPr>
        <p:spPr>
          <a:xfrm>
            <a:off x="4638066" y="1375809"/>
            <a:ext cx="553500" cy="29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200" b="1">
                <a:solidFill>
                  <a:srgbClr val="FFFFFF"/>
                </a:solidFill>
                <a:latin typeface="Roboto"/>
                <a:ea typeface="Roboto"/>
                <a:cs typeface="Roboto"/>
                <a:sym typeface="Roboto"/>
              </a:rPr>
              <a:t>4</a:t>
            </a:r>
            <a:endParaRPr sz="2200" b="1">
              <a:solidFill>
                <a:srgbClr val="FFFFFF"/>
              </a:solidFill>
              <a:latin typeface="Roboto"/>
              <a:ea typeface="Roboto"/>
              <a:cs typeface="Roboto"/>
              <a:sym typeface="Roboto"/>
            </a:endParaRPr>
          </a:p>
        </p:txBody>
      </p:sp>
      <p:sp>
        <p:nvSpPr>
          <p:cNvPr id="359" name="Google Shape;359;p28"/>
          <p:cNvSpPr/>
          <p:nvPr/>
        </p:nvSpPr>
        <p:spPr>
          <a:xfrm>
            <a:off x="4020491" y="1910464"/>
            <a:ext cx="1768800" cy="1815900"/>
          </a:xfrm>
          <a:prstGeom prst="ellipse">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8"/>
          <p:cNvSpPr txBox="1"/>
          <p:nvPr/>
        </p:nvSpPr>
        <p:spPr>
          <a:xfrm>
            <a:off x="5719949" y="1182863"/>
            <a:ext cx="2170200" cy="529800"/>
          </a:xfrm>
          <a:prstGeom prst="rect">
            <a:avLst/>
          </a:prstGeom>
          <a:noFill/>
          <a:ln>
            <a:noFill/>
          </a:ln>
        </p:spPr>
        <p:txBody>
          <a:bodyPr spcFirstLastPara="1" wrap="square" lIns="91425" tIns="91425" rIns="91425" bIns="91425" anchor="ctr" anchorCtr="0">
            <a:noAutofit/>
          </a:bodyPr>
          <a:lstStyle/>
          <a:p>
            <a:pPr marL="0" lvl="0" indent="0" algn="r" rtl="0">
              <a:lnSpc>
                <a:spcPct val="115000"/>
              </a:lnSpc>
              <a:spcBef>
                <a:spcPts val="0"/>
              </a:spcBef>
              <a:spcAft>
                <a:spcPts val="1600"/>
              </a:spcAft>
              <a:buNone/>
            </a:pPr>
            <a:r>
              <a:rPr lang="en-GB" sz="1800">
                <a:solidFill>
                  <a:srgbClr val="D9D9D9"/>
                </a:solidFill>
                <a:latin typeface="Lato"/>
                <a:ea typeface="Lato"/>
                <a:cs typeface="Lato"/>
                <a:sym typeface="Lato"/>
              </a:rPr>
              <a:t>Re-scoring at timed intervals</a:t>
            </a:r>
            <a:endParaRPr sz="1800">
              <a:solidFill>
                <a:srgbClr val="D9D9D9"/>
              </a:solidFill>
              <a:latin typeface="Lato"/>
              <a:ea typeface="Lato"/>
              <a:cs typeface="Lato"/>
              <a:sym typeface="Lato"/>
            </a:endParaRPr>
          </a:p>
        </p:txBody>
      </p:sp>
      <p:sp>
        <p:nvSpPr>
          <p:cNvPr id="361" name="Google Shape;361;p28"/>
          <p:cNvSpPr/>
          <p:nvPr/>
        </p:nvSpPr>
        <p:spPr>
          <a:xfrm>
            <a:off x="6967050" y="1859575"/>
            <a:ext cx="2091600" cy="1492200"/>
          </a:xfrm>
          <a:prstGeom prst="rect">
            <a:avLst/>
          </a:prstGeom>
          <a:solidFill>
            <a:srgbClr val="0D4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8"/>
          <p:cNvSpPr/>
          <p:nvPr/>
        </p:nvSpPr>
        <p:spPr>
          <a:xfrm>
            <a:off x="7811151" y="2313775"/>
            <a:ext cx="1117500" cy="317400"/>
          </a:xfrm>
          <a:prstGeom prst="rect">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8"/>
          <p:cNvSpPr/>
          <p:nvPr/>
        </p:nvSpPr>
        <p:spPr>
          <a:xfrm>
            <a:off x="7811151" y="2586574"/>
            <a:ext cx="1117500" cy="317400"/>
          </a:xfrm>
          <a:prstGeom prst="rect">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8"/>
          <p:cNvSpPr/>
          <p:nvPr/>
        </p:nvSpPr>
        <p:spPr>
          <a:xfrm>
            <a:off x="7811151" y="2859374"/>
            <a:ext cx="1117500" cy="288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8"/>
          <p:cNvSpPr txBox="1"/>
          <p:nvPr/>
        </p:nvSpPr>
        <p:spPr>
          <a:xfrm>
            <a:off x="7332650" y="1859575"/>
            <a:ext cx="1725900" cy="529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a:solidFill>
                  <a:srgbClr val="FFFFFF"/>
                </a:solidFill>
                <a:latin typeface="Montserrat"/>
                <a:ea typeface="Montserrat"/>
                <a:cs typeface="Montserrat"/>
                <a:sym typeface="Montserrat"/>
              </a:rPr>
              <a:t>Allocation</a:t>
            </a:r>
            <a:endParaRPr sz="2400"/>
          </a:p>
        </p:txBody>
      </p:sp>
      <p:sp>
        <p:nvSpPr>
          <p:cNvPr id="366" name="Google Shape;366;p28"/>
          <p:cNvSpPr txBox="1"/>
          <p:nvPr/>
        </p:nvSpPr>
        <p:spPr>
          <a:xfrm>
            <a:off x="6992810" y="1872459"/>
            <a:ext cx="553500" cy="31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200" b="1">
                <a:solidFill>
                  <a:srgbClr val="FFFFFF"/>
                </a:solidFill>
                <a:latin typeface="Roboto"/>
                <a:ea typeface="Roboto"/>
                <a:cs typeface="Roboto"/>
                <a:sym typeface="Roboto"/>
              </a:rPr>
              <a:t>3</a:t>
            </a:r>
            <a:endParaRPr sz="2200" b="1">
              <a:solidFill>
                <a:srgbClr val="FFFFFF"/>
              </a:solidFill>
              <a:latin typeface="Roboto"/>
              <a:ea typeface="Roboto"/>
              <a:cs typeface="Roboto"/>
              <a:sym typeface="Roboto"/>
            </a:endParaRPr>
          </a:p>
        </p:txBody>
      </p:sp>
      <p:sp>
        <p:nvSpPr>
          <p:cNvPr id="367" name="Google Shape;367;p28"/>
          <p:cNvSpPr/>
          <p:nvPr/>
        </p:nvSpPr>
        <p:spPr>
          <a:xfrm rot="5400000">
            <a:off x="5943483" y="2314898"/>
            <a:ext cx="1493832" cy="586849"/>
          </a:xfrm>
          <a:prstGeom prst="flowChartMerge">
            <a:avLst/>
          </a:prstGeom>
          <a:solidFill>
            <a:srgbClr val="0D4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1"/>
                                        </p:tgtEl>
                                        <p:attrNameLst>
                                          <p:attrName>style.visibility</p:attrName>
                                        </p:attrNameLst>
                                      </p:cBhvr>
                                      <p:to>
                                        <p:strVal val="visible"/>
                                      </p:to>
                                    </p:set>
                                    <p:animEffect transition="in" filter="fade">
                                      <p:cBhvr>
                                        <p:cTn id="7" dur="1000"/>
                                        <p:tgtEl>
                                          <p:spTgt spid="3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2"/>
                                        </p:tgtEl>
                                        <p:attrNameLst>
                                          <p:attrName>style.visibility</p:attrName>
                                        </p:attrNameLst>
                                      </p:cBhvr>
                                      <p:to>
                                        <p:strVal val="visible"/>
                                      </p:to>
                                    </p:set>
                                    <p:animEffect transition="in" filter="fade">
                                      <p:cBhvr>
                                        <p:cTn id="12" dur="1000"/>
                                        <p:tgtEl>
                                          <p:spTgt spid="332"/>
                                        </p:tgtEl>
                                      </p:cBhvr>
                                    </p:animEffect>
                                  </p:childTnLst>
                                </p:cTn>
                              </p:par>
                              <p:par>
                                <p:cTn id="13" presetID="10" presetClass="entr" presetSubtype="0" fill="hold" nodeType="withEffect">
                                  <p:stCondLst>
                                    <p:cond delay="0"/>
                                  </p:stCondLst>
                                  <p:childTnLst>
                                    <p:set>
                                      <p:cBhvr>
                                        <p:cTn id="14" dur="1" fill="hold">
                                          <p:stCondLst>
                                            <p:cond delay="0"/>
                                          </p:stCondLst>
                                        </p:cTn>
                                        <p:tgtEl>
                                          <p:spTgt spid="333"/>
                                        </p:tgtEl>
                                        <p:attrNameLst>
                                          <p:attrName>style.visibility</p:attrName>
                                        </p:attrNameLst>
                                      </p:cBhvr>
                                      <p:to>
                                        <p:strVal val="visible"/>
                                      </p:to>
                                    </p:set>
                                    <p:animEffect transition="in" filter="fade">
                                      <p:cBhvr>
                                        <p:cTn id="15" dur="1000"/>
                                        <p:tgtEl>
                                          <p:spTgt spid="33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35"/>
                                        </p:tgtEl>
                                        <p:attrNameLst>
                                          <p:attrName>style.visibility</p:attrName>
                                        </p:attrNameLst>
                                      </p:cBhvr>
                                      <p:to>
                                        <p:strVal val="visible"/>
                                      </p:to>
                                    </p:set>
                                    <p:animEffect transition="in" filter="fade">
                                      <p:cBhvr>
                                        <p:cTn id="20" dur="1000"/>
                                        <p:tgtEl>
                                          <p:spTgt spid="335"/>
                                        </p:tgtEl>
                                      </p:cBhvr>
                                    </p:animEffect>
                                  </p:childTnLst>
                                </p:cTn>
                              </p:par>
                              <p:par>
                                <p:cTn id="21" presetID="10" presetClass="entr" presetSubtype="0" fill="hold" nodeType="withEffect">
                                  <p:stCondLst>
                                    <p:cond delay="0"/>
                                  </p:stCondLst>
                                  <p:childTnLst>
                                    <p:set>
                                      <p:cBhvr>
                                        <p:cTn id="22" dur="1" fill="hold">
                                          <p:stCondLst>
                                            <p:cond delay="0"/>
                                          </p:stCondLst>
                                        </p:cTn>
                                        <p:tgtEl>
                                          <p:spTgt spid="336"/>
                                        </p:tgtEl>
                                        <p:attrNameLst>
                                          <p:attrName>style.visibility</p:attrName>
                                        </p:attrNameLst>
                                      </p:cBhvr>
                                      <p:to>
                                        <p:strVal val="visible"/>
                                      </p:to>
                                    </p:set>
                                    <p:animEffect transition="in" filter="fade">
                                      <p:cBhvr>
                                        <p:cTn id="23" dur="1000"/>
                                        <p:tgtEl>
                                          <p:spTgt spid="33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61"/>
                                        </p:tgtEl>
                                        <p:attrNameLst>
                                          <p:attrName>style.visibility</p:attrName>
                                        </p:attrNameLst>
                                      </p:cBhvr>
                                      <p:to>
                                        <p:strVal val="visible"/>
                                      </p:to>
                                    </p:set>
                                    <p:animEffect transition="in" filter="fade">
                                      <p:cBhvr>
                                        <p:cTn id="28" dur="1000"/>
                                        <p:tgtEl>
                                          <p:spTgt spid="361"/>
                                        </p:tgtEl>
                                      </p:cBhvr>
                                    </p:animEffect>
                                  </p:childTnLst>
                                </p:cTn>
                              </p:par>
                              <p:par>
                                <p:cTn id="29" presetID="10" presetClass="entr" presetSubtype="0" fill="hold" nodeType="withEffect">
                                  <p:stCondLst>
                                    <p:cond delay="0"/>
                                  </p:stCondLst>
                                  <p:childTnLst>
                                    <p:set>
                                      <p:cBhvr>
                                        <p:cTn id="30" dur="1" fill="hold">
                                          <p:stCondLst>
                                            <p:cond delay="0"/>
                                          </p:stCondLst>
                                        </p:cTn>
                                        <p:tgtEl>
                                          <p:spTgt spid="362"/>
                                        </p:tgtEl>
                                        <p:attrNameLst>
                                          <p:attrName>style.visibility</p:attrName>
                                        </p:attrNameLst>
                                      </p:cBhvr>
                                      <p:to>
                                        <p:strVal val="visible"/>
                                      </p:to>
                                    </p:set>
                                    <p:animEffect transition="in" filter="fade">
                                      <p:cBhvr>
                                        <p:cTn id="31" dur="1000"/>
                                        <p:tgtEl>
                                          <p:spTgt spid="362"/>
                                        </p:tgtEl>
                                      </p:cBhvr>
                                    </p:animEffect>
                                  </p:childTnLst>
                                </p:cTn>
                              </p:par>
                              <p:par>
                                <p:cTn id="32" presetID="10" presetClass="entr" presetSubtype="0" fill="hold" nodeType="withEffect">
                                  <p:stCondLst>
                                    <p:cond delay="0"/>
                                  </p:stCondLst>
                                  <p:childTnLst>
                                    <p:set>
                                      <p:cBhvr>
                                        <p:cTn id="33" dur="1" fill="hold">
                                          <p:stCondLst>
                                            <p:cond delay="0"/>
                                          </p:stCondLst>
                                        </p:cTn>
                                        <p:tgtEl>
                                          <p:spTgt spid="363"/>
                                        </p:tgtEl>
                                        <p:attrNameLst>
                                          <p:attrName>style.visibility</p:attrName>
                                        </p:attrNameLst>
                                      </p:cBhvr>
                                      <p:to>
                                        <p:strVal val="visible"/>
                                      </p:to>
                                    </p:set>
                                    <p:animEffect transition="in" filter="fade">
                                      <p:cBhvr>
                                        <p:cTn id="34" dur="1000"/>
                                        <p:tgtEl>
                                          <p:spTgt spid="363"/>
                                        </p:tgtEl>
                                      </p:cBhvr>
                                    </p:animEffect>
                                  </p:childTnLst>
                                </p:cTn>
                              </p:par>
                              <p:par>
                                <p:cTn id="35" presetID="10" presetClass="entr" presetSubtype="0" fill="hold" nodeType="withEffect">
                                  <p:stCondLst>
                                    <p:cond delay="0"/>
                                  </p:stCondLst>
                                  <p:childTnLst>
                                    <p:set>
                                      <p:cBhvr>
                                        <p:cTn id="36" dur="1" fill="hold">
                                          <p:stCondLst>
                                            <p:cond delay="0"/>
                                          </p:stCondLst>
                                        </p:cTn>
                                        <p:tgtEl>
                                          <p:spTgt spid="364"/>
                                        </p:tgtEl>
                                        <p:attrNameLst>
                                          <p:attrName>style.visibility</p:attrName>
                                        </p:attrNameLst>
                                      </p:cBhvr>
                                      <p:to>
                                        <p:strVal val="visible"/>
                                      </p:to>
                                    </p:set>
                                    <p:animEffect transition="in" filter="fade">
                                      <p:cBhvr>
                                        <p:cTn id="37" dur="1000"/>
                                        <p:tgtEl>
                                          <p:spTgt spid="364"/>
                                        </p:tgtEl>
                                      </p:cBhvr>
                                    </p:animEffect>
                                  </p:childTnLst>
                                </p:cTn>
                              </p:par>
                              <p:par>
                                <p:cTn id="38" presetID="10" presetClass="entr" presetSubtype="0" fill="hold" nodeType="withEffect">
                                  <p:stCondLst>
                                    <p:cond delay="0"/>
                                  </p:stCondLst>
                                  <p:childTnLst>
                                    <p:set>
                                      <p:cBhvr>
                                        <p:cTn id="39" dur="1" fill="hold">
                                          <p:stCondLst>
                                            <p:cond delay="0"/>
                                          </p:stCondLst>
                                        </p:cTn>
                                        <p:tgtEl>
                                          <p:spTgt spid="365"/>
                                        </p:tgtEl>
                                        <p:attrNameLst>
                                          <p:attrName>style.visibility</p:attrName>
                                        </p:attrNameLst>
                                      </p:cBhvr>
                                      <p:to>
                                        <p:strVal val="visible"/>
                                      </p:to>
                                    </p:set>
                                    <p:animEffect transition="in" filter="fade">
                                      <p:cBhvr>
                                        <p:cTn id="40" dur="1000"/>
                                        <p:tgtEl>
                                          <p:spTgt spid="365"/>
                                        </p:tgtEl>
                                      </p:cBhvr>
                                    </p:animEffect>
                                  </p:childTnLst>
                                </p:cTn>
                              </p:par>
                              <p:par>
                                <p:cTn id="41" presetID="10" presetClass="entr" presetSubtype="0" fill="hold" nodeType="withEffect">
                                  <p:stCondLst>
                                    <p:cond delay="0"/>
                                  </p:stCondLst>
                                  <p:childTnLst>
                                    <p:set>
                                      <p:cBhvr>
                                        <p:cTn id="42" dur="1" fill="hold">
                                          <p:stCondLst>
                                            <p:cond delay="0"/>
                                          </p:stCondLst>
                                        </p:cTn>
                                        <p:tgtEl>
                                          <p:spTgt spid="366"/>
                                        </p:tgtEl>
                                        <p:attrNameLst>
                                          <p:attrName>style.visibility</p:attrName>
                                        </p:attrNameLst>
                                      </p:cBhvr>
                                      <p:to>
                                        <p:strVal val="visible"/>
                                      </p:to>
                                    </p:set>
                                    <p:animEffect transition="in" filter="fade">
                                      <p:cBhvr>
                                        <p:cTn id="43" dur="1000"/>
                                        <p:tgtEl>
                                          <p:spTgt spid="366"/>
                                        </p:tgtEl>
                                      </p:cBhvr>
                                    </p:animEffect>
                                  </p:childTnLst>
                                </p:cTn>
                              </p:par>
                              <p:par>
                                <p:cTn id="44" presetID="10" presetClass="entr" presetSubtype="0" fill="hold" nodeType="withEffect">
                                  <p:stCondLst>
                                    <p:cond delay="0"/>
                                  </p:stCondLst>
                                  <p:childTnLst>
                                    <p:set>
                                      <p:cBhvr>
                                        <p:cTn id="45" dur="1" fill="hold">
                                          <p:stCondLst>
                                            <p:cond delay="0"/>
                                          </p:stCondLst>
                                        </p:cTn>
                                        <p:tgtEl>
                                          <p:spTgt spid="367"/>
                                        </p:tgtEl>
                                        <p:attrNameLst>
                                          <p:attrName>style.visibility</p:attrName>
                                        </p:attrNameLst>
                                      </p:cBhvr>
                                      <p:to>
                                        <p:strVal val="visible"/>
                                      </p:to>
                                    </p:set>
                                    <p:animEffect transition="in" filter="fade">
                                      <p:cBhvr>
                                        <p:cTn id="46" dur="1000"/>
                                        <p:tgtEl>
                                          <p:spTgt spid="36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34"/>
                                        </p:tgtEl>
                                        <p:attrNameLst>
                                          <p:attrName>style.visibility</p:attrName>
                                        </p:attrNameLst>
                                      </p:cBhvr>
                                      <p:to>
                                        <p:strVal val="visible"/>
                                      </p:to>
                                    </p:set>
                                    <p:animEffect transition="in" filter="fade">
                                      <p:cBhvr>
                                        <p:cTn id="51" dur="1000"/>
                                        <p:tgtEl>
                                          <p:spTgt spid="334"/>
                                        </p:tgtEl>
                                      </p:cBhvr>
                                    </p:animEffect>
                                  </p:childTnLst>
                                </p:cTn>
                              </p:par>
                              <p:par>
                                <p:cTn id="52" presetID="10" presetClass="entr" presetSubtype="0" fill="hold" nodeType="withEffect">
                                  <p:stCondLst>
                                    <p:cond delay="0"/>
                                  </p:stCondLst>
                                  <p:childTnLst>
                                    <p:set>
                                      <p:cBhvr>
                                        <p:cTn id="53" dur="1" fill="hold">
                                          <p:stCondLst>
                                            <p:cond delay="0"/>
                                          </p:stCondLst>
                                        </p:cTn>
                                        <p:tgtEl>
                                          <p:spTgt spid="360"/>
                                        </p:tgtEl>
                                        <p:attrNameLst>
                                          <p:attrName>style.visibility</p:attrName>
                                        </p:attrNameLst>
                                      </p:cBhvr>
                                      <p:to>
                                        <p:strVal val="visible"/>
                                      </p:to>
                                    </p:set>
                                    <p:animEffect transition="in" filter="fade">
                                      <p:cBhvr>
                                        <p:cTn id="54" dur="1000"/>
                                        <p:tgtEl>
                                          <p:spTgt spid="3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29"/>
          <p:cNvSpPr txBox="1">
            <a:spLocks noGrp="1"/>
          </p:cNvSpPr>
          <p:nvPr>
            <p:ph type="title"/>
          </p:nvPr>
        </p:nvSpPr>
        <p:spPr>
          <a:xfrm>
            <a:off x="3223350" y="2114700"/>
            <a:ext cx="2697300" cy="9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3000"/>
              <a:t>Pause</a:t>
            </a:r>
            <a:endParaRPr sz="30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30"/>
          <p:cNvSpPr txBox="1">
            <a:spLocks noGrp="1"/>
          </p:cNvSpPr>
          <p:nvPr>
            <p:ph type="body" idx="1"/>
          </p:nvPr>
        </p:nvSpPr>
        <p:spPr>
          <a:xfrm>
            <a:off x="1297500" y="1972550"/>
            <a:ext cx="3798900" cy="2415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2400"/>
              <a:t>Where are CSC most likely to be needed?</a:t>
            </a:r>
            <a:endParaRPr sz="2400"/>
          </a:p>
        </p:txBody>
      </p:sp>
      <p:pic>
        <p:nvPicPr>
          <p:cNvPr id="378" name="Google Shape;378;p30" descr="image of a middle-aged Black man"/>
          <p:cNvPicPr preferRelativeResize="0"/>
          <p:nvPr/>
        </p:nvPicPr>
        <p:blipFill rotWithShape="1">
          <a:blip r:embed="rId3">
            <a:alphaModFix/>
          </a:blip>
          <a:srcRect l="12520" t="37517" r="-12520" b="-17664"/>
          <a:stretch/>
        </p:blipFill>
        <p:spPr>
          <a:xfrm rot="-5400000">
            <a:off x="5710147" y="2704980"/>
            <a:ext cx="2431500" cy="2436000"/>
          </a:xfrm>
          <a:prstGeom prst="diagStripe">
            <a:avLst>
              <a:gd name="adj" fmla="val 50445"/>
            </a:avLst>
          </a:prstGeom>
          <a:noFill/>
          <a:ln>
            <a:noFill/>
          </a:ln>
        </p:spPr>
      </p:pic>
      <p:pic>
        <p:nvPicPr>
          <p:cNvPr id="379" name="Google Shape;379;p30" descr="Image of an adult Latino"/>
          <p:cNvPicPr preferRelativeResize="0"/>
          <p:nvPr/>
        </p:nvPicPr>
        <p:blipFill rotWithShape="1">
          <a:blip r:embed="rId4">
            <a:alphaModFix/>
          </a:blip>
          <a:srcRect l="28499" t="35784" r="21977" b="-10133"/>
          <a:stretch/>
        </p:blipFill>
        <p:spPr>
          <a:xfrm rot="-5400000">
            <a:off x="5718946" y="1338207"/>
            <a:ext cx="2504700" cy="2509500"/>
          </a:xfrm>
          <a:prstGeom prst="diagStripe">
            <a:avLst>
              <a:gd name="adj" fmla="val 50445"/>
            </a:avLst>
          </a:prstGeom>
          <a:noFill/>
          <a:ln>
            <a:noFill/>
          </a:ln>
        </p:spPr>
      </p:pic>
      <p:pic>
        <p:nvPicPr>
          <p:cNvPr id="380" name="Google Shape;380;p30" descr="Image of an older white woman"/>
          <p:cNvPicPr preferRelativeResize="0"/>
          <p:nvPr/>
        </p:nvPicPr>
        <p:blipFill rotWithShape="1">
          <a:blip r:embed="rId5">
            <a:alphaModFix/>
          </a:blip>
          <a:srcRect l="16737" t="8830" r="16737" b="-8829"/>
          <a:stretch/>
        </p:blipFill>
        <p:spPr>
          <a:xfrm rot="5400000">
            <a:off x="6637386" y="2137210"/>
            <a:ext cx="2504700" cy="2509500"/>
          </a:xfrm>
          <a:prstGeom prst="diagStripe">
            <a:avLst>
              <a:gd name="adj" fmla="val 50445"/>
            </a:avLst>
          </a:prstGeom>
          <a:noFill/>
          <a:ln>
            <a:noFill/>
          </a:ln>
        </p:spPr>
      </p:pic>
      <p:sp>
        <p:nvSpPr>
          <p:cNvPr id="381" name="Google Shape;381;p30"/>
          <p:cNvSpPr/>
          <p:nvPr/>
        </p:nvSpPr>
        <p:spPr>
          <a:xfrm>
            <a:off x="7040600" y="3923575"/>
            <a:ext cx="2106350" cy="1222450"/>
          </a:xfrm>
          <a:custGeom>
            <a:avLst/>
            <a:gdLst/>
            <a:ahLst/>
            <a:cxnLst/>
            <a:rect l="l" t="t" r="r" b="b"/>
            <a:pathLst>
              <a:path w="84254" h="48898" extrusionOk="0">
                <a:moveTo>
                  <a:pt x="0" y="0"/>
                </a:moveTo>
                <a:lnTo>
                  <a:pt x="50319" y="0"/>
                </a:lnTo>
                <a:lnTo>
                  <a:pt x="84254" y="33935"/>
                </a:lnTo>
                <a:lnTo>
                  <a:pt x="84254" y="48898"/>
                </a:lnTo>
                <a:lnTo>
                  <a:pt x="48798" y="48898"/>
                </a:lnTo>
                <a:close/>
              </a:path>
            </a:pathLst>
          </a:custGeom>
          <a:solidFill>
            <a:schemeClr val="accent3"/>
          </a:solidFill>
          <a:ln>
            <a:noFill/>
          </a:ln>
        </p:spPr>
      </p:sp>
      <p:sp>
        <p:nvSpPr>
          <p:cNvPr id="382" name="Google Shape;382;p30"/>
          <p:cNvSpPr/>
          <p:nvPr/>
        </p:nvSpPr>
        <p:spPr>
          <a:xfrm rot="-5400000" flipH="1">
            <a:off x="6932849" y="4802127"/>
            <a:ext cx="2106350" cy="1222450"/>
          </a:xfrm>
          <a:custGeom>
            <a:avLst/>
            <a:gdLst/>
            <a:ahLst/>
            <a:cxnLst/>
            <a:rect l="l" t="t" r="r" b="b"/>
            <a:pathLst>
              <a:path w="84254" h="48898" extrusionOk="0">
                <a:moveTo>
                  <a:pt x="0" y="0"/>
                </a:moveTo>
                <a:lnTo>
                  <a:pt x="50319" y="0"/>
                </a:lnTo>
                <a:lnTo>
                  <a:pt x="84254" y="33935"/>
                </a:lnTo>
                <a:lnTo>
                  <a:pt x="84254" y="48898"/>
                </a:lnTo>
                <a:lnTo>
                  <a:pt x="48798" y="48898"/>
                </a:lnTo>
                <a:close/>
              </a:path>
            </a:pathLst>
          </a:custGeom>
          <a:solidFill>
            <a:schemeClr val="accent3"/>
          </a:solidFill>
          <a:ln>
            <a:noFill/>
          </a:ln>
        </p:spPr>
      </p:sp>
      <p:sp>
        <p:nvSpPr>
          <p:cNvPr id="383" name="Google Shape;383;p30"/>
          <p:cNvSpPr txBox="1">
            <a:spLocks noGrp="1"/>
          </p:cNvSpPr>
          <p:nvPr>
            <p:ph type="title"/>
          </p:nvPr>
        </p:nvSpPr>
        <p:spPr>
          <a:xfrm>
            <a:off x="1221300" y="393750"/>
            <a:ext cx="7211100" cy="149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600"/>
              <a:t>The problem: </a:t>
            </a:r>
            <a:endParaRPr sz="2600"/>
          </a:p>
          <a:p>
            <a:pPr marL="0" lvl="0" indent="0" algn="l" rtl="0">
              <a:spcBef>
                <a:spcPts val="0"/>
              </a:spcBef>
              <a:spcAft>
                <a:spcPts val="0"/>
              </a:spcAft>
              <a:buNone/>
            </a:pPr>
            <a:r>
              <a:rPr lang="en-GB" sz="2600"/>
              <a:t>How might CSC perpetuate inequity?</a:t>
            </a:r>
            <a:endParaRPr sz="2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7">
                                            <p:txEl>
                                              <p:pRg st="0" end="0"/>
                                            </p:txEl>
                                          </p:spTgt>
                                        </p:tgtEl>
                                        <p:attrNameLst>
                                          <p:attrName>style.visibility</p:attrName>
                                        </p:attrNameLst>
                                      </p:cBhvr>
                                      <p:to>
                                        <p:strVal val="visible"/>
                                      </p:to>
                                    </p:set>
                                    <p:animEffect transition="in" filter="fade">
                                      <p:cBhvr>
                                        <p:cTn id="7" dur="1000"/>
                                        <p:tgtEl>
                                          <p:spTgt spid="37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pic>
        <p:nvPicPr>
          <p:cNvPr id="388" name="Google Shape;388;p31">
            <a:extLst>
              <a:ext uri="{C183D7F6-B498-43B3-948B-1728B52AA6E4}">
                <adec:decorative xmlns:adec="http://schemas.microsoft.com/office/drawing/2017/decorative" val="1"/>
              </a:ext>
            </a:extLst>
          </p:cNvPr>
          <p:cNvPicPr preferRelativeResize="0"/>
          <p:nvPr/>
        </p:nvPicPr>
        <p:blipFill rotWithShape="1">
          <a:blip r:embed="rId3">
            <a:alphaModFix/>
          </a:blip>
          <a:srcRect l="28499" t="35784" r="21977" b="-10133"/>
          <a:stretch/>
        </p:blipFill>
        <p:spPr>
          <a:xfrm rot="-5400000">
            <a:off x="-95400" y="2760300"/>
            <a:ext cx="2478600" cy="2287800"/>
          </a:xfrm>
          <a:prstGeom prst="diagStripe">
            <a:avLst>
              <a:gd name="adj" fmla="val 50445"/>
            </a:avLst>
          </a:prstGeom>
          <a:noFill/>
          <a:ln>
            <a:noFill/>
          </a:ln>
        </p:spPr>
      </p:pic>
      <p:pic>
        <p:nvPicPr>
          <p:cNvPr id="389" name="Google Shape;389;p31">
            <a:extLst>
              <a:ext uri="{C183D7F6-B498-43B3-948B-1728B52AA6E4}">
                <adec:decorative xmlns:adec="http://schemas.microsoft.com/office/drawing/2017/decorative" val="1"/>
              </a:ext>
            </a:extLst>
          </p:cNvPr>
          <p:cNvPicPr preferRelativeResize="0"/>
          <p:nvPr/>
        </p:nvPicPr>
        <p:blipFill rotWithShape="1">
          <a:blip r:embed="rId4">
            <a:alphaModFix/>
          </a:blip>
          <a:srcRect l="16737" t="12160" r="16737" b="-12160"/>
          <a:stretch/>
        </p:blipFill>
        <p:spPr>
          <a:xfrm rot="5400000">
            <a:off x="6637386" y="-2390"/>
            <a:ext cx="2504700" cy="2509500"/>
          </a:xfrm>
          <a:prstGeom prst="diagStripe">
            <a:avLst>
              <a:gd name="adj" fmla="val 50445"/>
            </a:avLst>
          </a:prstGeom>
          <a:noFill/>
          <a:ln>
            <a:noFill/>
          </a:ln>
        </p:spPr>
      </p:pic>
      <p:sp>
        <p:nvSpPr>
          <p:cNvPr id="390" name="Google Shape;390;p31"/>
          <p:cNvSpPr txBox="1"/>
          <p:nvPr/>
        </p:nvSpPr>
        <p:spPr>
          <a:xfrm>
            <a:off x="3820325" y="3830275"/>
            <a:ext cx="5730600" cy="66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Lato"/>
              <a:ea typeface="Lato"/>
              <a:cs typeface="Lato"/>
              <a:sym typeface="Lato"/>
            </a:endParaRPr>
          </a:p>
        </p:txBody>
      </p:sp>
      <p:pic>
        <p:nvPicPr>
          <p:cNvPr id="391" name="Google Shape;391;p31">
            <a:extLst>
              <a:ext uri="{C183D7F6-B498-43B3-948B-1728B52AA6E4}">
                <adec:decorative xmlns:adec="http://schemas.microsoft.com/office/drawing/2017/decorative" val="1"/>
              </a:ext>
            </a:extLst>
          </p:cNvPr>
          <p:cNvPicPr preferRelativeResize="0"/>
          <p:nvPr/>
        </p:nvPicPr>
        <p:blipFill rotWithShape="1">
          <a:blip r:embed="rId5">
            <a:alphaModFix/>
          </a:blip>
          <a:srcRect l="19720" t="36612" r="-19720" b="-10456"/>
          <a:stretch/>
        </p:blipFill>
        <p:spPr>
          <a:xfrm rot="10800000">
            <a:off x="6726625" y="2855700"/>
            <a:ext cx="2478600" cy="2287800"/>
          </a:xfrm>
          <a:prstGeom prst="diagStripe">
            <a:avLst>
              <a:gd name="adj" fmla="val 50445"/>
            </a:avLst>
          </a:prstGeom>
          <a:noFill/>
          <a:ln>
            <a:noFill/>
          </a:ln>
        </p:spPr>
      </p:pic>
      <p:sp>
        <p:nvSpPr>
          <p:cNvPr id="392" name="Google Shape;392;p31"/>
          <p:cNvSpPr txBox="1">
            <a:spLocks noGrp="1"/>
          </p:cNvSpPr>
          <p:nvPr>
            <p:ph type="title"/>
          </p:nvPr>
        </p:nvSpPr>
        <p:spPr>
          <a:xfrm>
            <a:off x="1221300" y="393750"/>
            <a:ext cx="7211100" cy="149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600"/>
              <a:t>The problem: </a:t>
            </a:r>
            <a:endParaRPr sz="2600"/>
          </a:p>
          <a:p>
            <a:pPr marL="0" lvl="0" indent="0" algn="l" rtl="0">
              <a:spcBef>
                <a:spcPts val="0"/>
              </a:spcBef>
              <a:spcAft>
                <a:spcPts val="0"/>
              </a:spcAft>
              <a:buNone/>
            </a:pPr>
            <a:r>
              <a:rPr lang="en-GB" sz="2600"/>
              <a:t>How might CSC perpetuate inequity?</a:t>
            </a:r>
            <a:endParaRPr sz="2600"/>
          </a:p>
        </p:txBody>
      </p:sp>
      <p:sp>
        <p:nvSpPr>
          <p:cNvPr id="393" name="Google Shape;393;p31"/>
          <p:cNvSpPr txBox="1">
            <a:spLocks noGrp="1"/>
          </p:cNvSpPr>
          <p:nvPr>
            <p:ph type="body" idx="1"/>
          </p:nvPr>
        </p:nvSpPr>
        <p:spPr>
          <a:xfrm>
            <a:off x="1221300" y="1972550"/>
            <a:ext cx="5872200" cy="2415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a:t>Who is likely to be sicker on arrival?</a:t>
            </a:r>
            <a:endParaRPr sz="2400"/>
          </a:p>
          <a:p>
            <a:pPr marL="0" lvl="0" indent="0" algn="l" rtl="0">
              <a:spcBef>
                <a:spcPts val="1600"/>
              </a:spcBef>
              <a:spcAft>
                <a:spcPts val="1600"/>
              </a:spcAft>
              <a:buNone/>
            </a:pPr>
            <a:endParaRPr sz="2400"/>
          </a:p>
        </p:txBody>
      </p:sp>
      <p:sp>
        <p:nvSpPr>
          <p:cNvPr id="394" name="Google Shape;394;p31"/>
          <p:cNvSpPr txBox="1"/>
          <p:nvPr/>
        </p:nvSpPr>
        <p:spPr>
          <a:xfrm>
            <a:off x="2656200" y="2925175"/>
            <a:ext cx="5016000" cy="15738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GB" sz="2400">
                <a:solidFill>
                  <a:schemeClr val="lt1"/>
                </a:solidFill>
                <a:latin typeface="Lato"/>
                <a:ea typeface="Lato"/>
                <a:cs typeface="Lato"/>
                <a:sym typeface="Lato"/>
              </a:rPr>
              <a:t>Re-consider “objective” measurements of sickness: </a:t>
            </a:r>
            <a:br>
              <a:rPr lang="en-GB" sz="2400">
                <a:solidFill>
                  <a:schemeClr val="lt1"/>
                </a:solidFill>
                <a:latin typeface="Lato"/>
                <a:ea typeface="Lato"/>
                <a:cs typeface="Lato"/>
                <a:sym typeface="Lato"/>
              </a:rPr>
            </a:br>
            <a:r>
              <a:rPr lang="en-GB" sz="2400">
                <a:solidFill>
                  <a:schemeClr val="lt1"/>
                </a:solidFill>
                <a:latin typeface="Lato"/>
                <a:ea typeface="Lato"/>
                <a:cs typeface="Lato"/>
                <a:sym typeface="Lato"/>
              </a:rPr>
              <a:t>How can SOFA be discriminatory?</a:t>
            </a:r>
            <a:endParaRPr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4"/>
                                        </p:tgtEl>
                                        <p:attrNameLst>
                                          <p:attrName>style.visibility</p:attrName>
                                        </p:attrNameLst>
                                      </p:cBhvr>
                                      <p:to>
                                        <p:strVal val="visible"/>
                                      </p:to>
                                    </p:set>
                                    <p:animEffect transition="in" filter="fade">
                                      <p:cBhvr>
                                        <p:cTn id="7" dur="1000"/>
                                        <p:tgtEl>
                                          <p:spTgt spid="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399" name="Google Shape;399;p32" descr="offset_comp_457517_edited2.jpg"/>
          <p:cNvPicPr preferRelativeResize="0"/>
          <p:nvPr/>
        </p:nvPicPr>
        <p:blipFill rotWithShape="1">
          <a:blip r:embed="rId3">
            <a:alphaModFix/>
          </a:blip>
          <a:srcRect l="28499" t="35784" r="21977" b="-10133"/>
          <a:stretch/>
        </p:blipFill>
        <p:spPr>
          <a:xfrm rot="-5400000">
            <a:off x="-95400" y="2760300"/>
            <a:ext cx="2478600" cy="2287800"/>
          </a:xfrm>
          <a:prstGeom prst="diagStripe">
            <a:avLst>
              <a:gd name="adj" fmla="val 50445"/>
            </a:avLst>
          </a:prstGeom>
          <a:noFill/>
          <a:ln>
            <a:noFill/>
          </a:ln>
        </p:spPr>
      </p:pic>
      <p:pic>
        <p:nvPicPr>
          <p:cNvPr id="400" name="Google Shape;400;p32"/>
          <p:cNvPicPr preferRelativeResize="0"/>
          <p:nvPr/>
        </p:nvPicPr>
        <p:blipFill rotWithShape="1">
          <a:blip r:embed="rId4">
            <a:alphaModFix/>
          </a:blip>
          <a:srcRect l="16737" t="12160" r="16737" b="-12160"/>
          <a:stretch/>
        </p:blipFill>
        <p:spPr>
          <a:xfrm rot="5400000">
            <a:off x="6637386" y="-2390"/>
            <a:ext cx="2504700" cy="2509500"/>
          </a:xfrm>
          <a:prstGeom prst="diagStripe">
            <a:avLst>
              <a:gd name="adj" fmla="val 50445"/>
            </a:avLst>
          </a:prstGeom>
          <a:noFill/>
          <a:ln>
            <a:noFill/>
          </a:ln>
        </p:spPr>
      </p:pic>
      <p:pic>
        <p:nvPicPr>
          <p:cNvPr id="401" name="Google Shape;401;p32"/>
          <p:cNvPicPr preferRelativeResize="0"/>
          <p:nvPr/>
        </p:nvPicPr>
        <p:blipFill rotWithShape="1">
          <a:blip r:embed="rId5">
            <a:alphaModFix/>
          </a:blip>
          <a:srcRect l="19720" t="36612" r="-19720" b="-10456"/>
          <a:stretch/>
        </p:blipFill>
        <p:spPr>
          <a:xfrm rot="10800000">
            <a:off x="6726625" y="2855700"/>
            <a:ext cx="2478600" cy="2287800"/>
          </a:xfrm>
          <a:prstGeom prst="diagStripe">
            <a:avLst>
              <a:gd name="adj" fmla="val 50445"/>
            </a:avLst>
          </a:prstGeom>
          <a:noFill/>
          <a:ln>
            <a:noFill/>
          </a:ln>
        </p:spPr>
      </p:pic>
      <p:pic>
        <p:nvPicPr>
          <p:cNvPr id="402" name="Google Shape;402;p32">
            <a:extLst>
              <a:ext uri="{C183D7F6-B498-43B3-948B-1728B52AA6E4}">
                <adec:decorative xmlns:adec="http://schemas.microsoft.com/office/drawing/2017/decorative" val="1"/>
              </a:ext>
            </a:extLst>
          </p:cNvPr>
          <p:cNvPicPr preferRelativeResize="0"/>
          <p:nvPr/>
        </p:nvPicPr>
        <p:blipFill rotWithShape="1">
          <a:blip r:embed="rId6">
            <a:alphaModFix/>
          </a:blip>
          <a:srcRect l="28499" t="35784" r="21977" b="-10133"/>
          <a:stretch/>
        </p:blipFill>
        <p:spPr>
          <a:xfrm rot="-5400000">
            <a:off x="-95400" y="2760300"/>
            <a:ext cx="2478600" cy="2287800"/>
          </a:xfrm>
          <a:prstGeom prst="diagStripe">
            <a:avLst>
              <a:gd name="adj" fmla="val 50445"/>
            </a:avLst>
          </a:prstGeom>
          <a:noFill/>
          <a:ln>
            <a:noFill/>
          </a:ln>
        </p:spPr>
      </p:pic>
      <p:pic>
        <p:nvPicPr>
          <p:cNvPr id="403" name="Google Shape;403;p32">
            <a:extLst>
              <a:ext uri="{C183D7F6-B498-43B3-948B-1728B52AA6E4}">
                <adec:decorative xmlns:adec="http://schemas.microsoft.com/office/drawing/2017/decorative" val="1"/>
              </a:ext>
            </a:extLst>
          </p:cNvPr>
          <p:cNvPicPr preferRelativeResize="0"/>
          <p:nvPr/>
        </p:nvPicPr>
        <p:blipFill rotWithShape="1">
          <a:blip r:embed="rId7">
            <a:alphaModFix/>
          </a:blip>
          <a:srcRect l="16737" t="12160" r="16737" b="-12160"/>
          <a:stretch/>
        </p:blipFill>
        <p:spPr>
          <a:xfrm rot="5400000">
            <a:off x="6637386" y="-2390"/>
            <a:ext cx="2504700" cy="2509500"/>
          </a:xfrm>
          <a:prstGeom prst="diagStripe">
            <a:avLst>
              <a:gd name="adj" fmla="val 50445"/>
            </a:avLst>
          </a:prstGeom>
          <a:noFill/>
          <a:ln>
            <a:noFill/>
          </a:ln>
        </p:spPr>
      </p:pic>
      <p:pic>
        <p:nvPicPr>
          <p:cNvPr id="404" name="Google Shape;404;p32">
            <a:extLst>
              <a:ext uri="{C183D7F6-B498-43B3-948B-1728B52AA6E4}">
                <adec:decorative xmlns:adec="http://schemas.microsoft.com/office/drawing/2017/decorative" val="1"/>
              </a:ext>
            </a:extLst>
          </p:cNvPr>
          <p:cNvPicPr preferRelativeResize="0"/>
          <p:nvPr/>
        </p:nvPicPr>
        <p:blipFill rotWithShape="1">
          <a:blip r:embed="rId8">
            <a:alphaModFix/>
          </a:blip>
          <a:srcRect l="19720" t="36612" r="-19720" b="-10456"/>
          <a:stretch/>
        </p:blipFill>
        <p:spPr>
          <a:xfrm rot="10800000">
            <a:off x="6726625" y="2855700"/>
            <a:ext cx="2478600" cy="2287800"/>
          </a:xfrm>
          <a:prstGeom prst="diagStripe">
            <a:avLst>
              <a:gd name="adj" fmla="val 50445"/>
            </a:avLst>
          </a:prstGeom>
          <a:noFill/>
          <a:ln>
            <a:noFill/>
          </a:ln>
        </p:spPr>
      </p:pic>
      <p:sp>
        <p:nvSpPr>
          <p:cNvPr id="405" name="Google Shape;405;p32"/>
          <p:cNvSpPr txBox="1">
            <a:spLocks noGrp="1"/>
          </p:cNvSpPr>
          <p:nvPr>
            <p:ph type="body" idx="1"/>
          </p:nvPr>
        </p:nvSpPr>
        <p:spPr>
          <a:xfrm>
            <a:off x="1221300" y="1972550"/>
            <a:ext cx="5730600" cy="2415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a:t>Who is less likely to survive &gt;5 years?</a:t>
            </a:r>
            <a:endParaRPr sz="2400"/>
          </a:p>
          <a:p>
            <a:pPr marL="0" lvl="0" indent="0" algn="l" rtl="0">
              <a:spcBef>
                <a:spcPts val="1600"/>
              </a:spcBef>
              <a:spcAft>
                <a:spcPts val="1600"/>
              </a:spcAft>
              <a:buNone/>
            </a:pPr>
            <a:endParaRPr sz="1800"/>
          </a:p>
        </p:txBody>
      </p:sp>
      <p:sp>
        <p:nvSpPr>
          <p:cNvPr id="406" name="Google Shape;406;p32"/>
          <p:cNvSpPr txBox="1">
            <a:spLocks noGrp="1"/>
          </p:cNvSpPr>
          <p:nvPr>
            <p:ph type="title"/>
          </p:nvPr>
        </p:nvSpPr>
        <p:spPr>
          <a:xfrm>
            <a:off x="1221300" y="393750"/>
            <a:ext cx="7211100" cy="149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600"/>
              <a:t>The problem: </a:t>
            </a:r>
            <a:endParaRPr sz="2600"/>
          </a:p>
          <a:p>
            <a:pPr marL="0" lvl="0" indent="0" algn="l" rtl="0">
              <a:spcBef>
                <a:spcPts val="0"/>
              </a:spcBef>
              <a:spcAft>
                <a:spcPts val="0"/>
              </a:spcAft>
              <a:buNone/>
            </a:pPr>
            <a:r>
              <a:rPr lang="en-GB" sz="2600"/>
              <a:t>How might CSC perpetuate inequity?</a:t>
            </a:r>
            <a:endParaRPr sz="26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33"/>
          <p:cNvSpPr txBox="1">
            <a:spLocks noGrp="1"/>
          </p:cNvSpPr>
          <p:nvPr>
            <p:ph type="title"/>
          </p:nvPr>
        </p:nvSpPr>
        <p:spPr>
          <a:xfrm>
            <a:off x="2672550" y="2233950"/>
            <a:ext cx="3798900" cy="67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3000"/>
              <a:t>What to do?</a:t>
            </a:r>
            <a:endParaRPr sz="30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34"/>
          <p:cNvSpPr txBox="1">
            <a:spLocks noGrp="1"/>
          </p:cNvSpPr>
          <p:nvPr>
            <p:ph type="title"/>
          </p:nvPr>
        </p:nvSpPr>
        <p:spPr>
          <a:xfrm>
            <a:off x="1297500" y="3175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800"/>
              <a:t>Best practices:</a:t>
            </a:r>
            <a:endParaRPr sz="2800"/>
          </a:p>
          <a:p>
            <a:pPr marL="0" lvl="0" indent="0" algn="l" rtl="0">
              <a:spcBef>
                <a:spcPts val="0"/>
              </a:spcBef>
              <a:spcAft>
                <a:spcPts val="0"/>
              </a:spcAft>
              <a:buNone/>
            </a:pPr>
            <a:r>
              <a:rPr lang="en-GB" sz="2800"/>
              <a:t>How can CSC promote equity?</a:t>
            </a:r>
            <a:endParaRPr sz="2800"/>
          </a:p>
        </p:txBody>
      </p:sp>
      <p:sp>
        <p:nvSpPr>
          <p:cNvPr id="417" name="Google Shape;417;p34"/>
          <p:cNvSpPr txBox="1"/>
          <p:nvPr/>
        </p:nvSpPr>
        <p:spPr>
          <a:xfrm>
            <a:off x="371487" y="2054000"/>
            <a:ext cx="9516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200" dirty="0">
                <a:solidFill>
                  <a:srgbClr val="FFFFFF"/>
                </a:solidFill>
                <a:latin typeface="Roboto"/>
                <a:ea typeface="Roboto"/>
                <a:cs typeface="Roboto"/>
                <a:sym typeface="Roboto"/>
              </a:rPr>
              <a:t>PLAN</a:t>
            </a:r>
            <a:endParaRPr sz="2200" dirty="0">
              <a:solidFill>
                <a:srgbClr val="FFFFFF"/>
              </a:solidFill>
              <a:latin typeface="Roboto"/>
              <a:ea typeface="Roboto"/>
              <a:cs typeface="Roboto"/>
              <a:sym typeface="Roboto"/>
            </a:endParaRPr>
          </a:p>
          <a:p>
            <a:pPr marL="0" lvl="0" indent="0" algn="l" rtl="0">
              <a:spcBef>
                <a:spcPts val="1600"/>
              </a:spcBef>
              <a:spcAft>
                <a:spcPts val="1600"/>
              </a:spcAft>
              <a:buNone/>
            </a:pPr>
            <a:endParaRPr sz="2200" dirty="0">
              <a:solidFill>
                <a:srgbClr val="FFFFFF"/>
              </a:solidFill>
              <a:latin typeface="Roboto"/>
              <a:ea typeface="Roboto"/>
              <a:cs typeface="Roboto"/>
              <a:sym typeface="Roboto"/>
            </a:endParaRPr>
          </a:p>
        </p:txBody>
      </p:sp>
      <p:sp>
        <p:nvSpPr>
          <p:cNvPr id="418" name="Google Shape;418;p34"/>
          <p:cNvSpPr txBox="1"/>
          <p:nvPr/>
        </p:nvSpPr>
        <p:spPr>
          <a:xfrm>
            <a:off x="199600" y="3218180"/>
            <a:ext cx="1511400" cy="8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700">
                <a:solidFill>
                  <a:srgbClr val="FFFFFF"/>
                </a:solidFill>
                <a:latin typeface="Roboto"/>
                <a:ea typeface="Roboto"/>
                <a:cs typeface="Roboto"/>
                <a:sym typeface="Roboto"/>
              </a:rPr>
              <a:t>Coordinate</a:t>
            </a:r>
            <a:endParaRPr sz="1700">
              <a:solidFill>
                <a:srgbClr val="FFFFFF"/>
              </a:solidFill>
              <a:latin typeface="Roboto"/>
              <a:ea typeface="Roboto"/>
              <a:cs typeface="Roboto"/>
              <a:sym typeface="Roboto"/>
            </a:endParaRPr>
          </a:p>
        </p:txBody>
      </p:sp>
      <p:sp>
        <p:nvSpPr>
          <p:cNvPr id="419" name="Google Shape;419;p34"/>
          <p:cNvSpPr txBox="1"/>
          <p:nvPr/>
        </p:nvSpPr>
        <p:spPr>
          <a:xfrm>
            <a:off x="1566977" y="2054000"/>
            <a:ext cx="13824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200">
                <a:solidFill>
                  <a:srgbClr val="FFFFFF"/>
                </a:solidFill>
                <a:latin typeface="Roboto"/>
                <a:ea typeface="Roboto"/>
                <a:cs typeface="Roboto"/>
                <a:sym typeface="Roboto"/>
              </a:rPr>
              <a:t>ACCESS</a:t>
            </a:r>
            <a:endParaRPr sz="2200">
              <a:solidFill>
                <a:srgbClr val="FFFFFF"/>
              </a:solidFill>
              <a:latin typeface="Roboto"/>
              <a:ea typeface="Roboto"/>
              <a:cs typeface="Roboto"/>
              <a:sym typeface="Roboto"/>
            </a:endParaRPr>
          </a:p>
          <a:p>
            <a:pPr marL="0" lvl="0" indent="0" algn="l" rtl="0">
              <a:spcBef>
                <a:spcPts val="1600"/>
              </a:spcBef>
              <a:spcAft>
                <a:spcPts val="1600"/>
              </a:spcAft>
              <a:buNone/>
            </a:pPr>
            <a:endParaRPr sz="2200">
              <a:solidFill>
                <a:srgbClr val="FFFFFF"/>
              </a:solidFill>
              <a:latin typeface="Roboto"/>
              <a:ea typeface="Roboto"/>
              <a:cs typeface="Roboto"/>
              <a:sym typeface="Roboto"/>
            </a:endParaRPr>
          </a:p>
        </p:txBody>
      </p:sp>
      <p:sp>
        <p:nvSpPr>
          <p:cNvPr id="420" name="Google Shape;420;p34"/>
          <p:cNvSpPr txBox="1"/>
          <p:nvPr/>
        </p:nvSpPr>
        <p:spPr>
          <a:xfrm>
            <a:off x="1583178" y="3218180"/>
            <a:ext cx="1472100" cy="8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700">
                <a:solidFill>
                  <a:srgbClr val="FFFFFF"/>
                </a:solidFill>
                <a:latin typeface="Roboto"/>
                <a:ea typeface="Roboto"/>
                <a:cs typeface="Roboto"/>
                <a:sym typeface="Roboto"/>
              </a:rPr>
              <a:t>Limit exclusion criteria</a:t>
            </a:r>
            <a:endParaRPr sz="1700">
              <a:solidFill>
                <a:srgbClr val="FFFFFF"/>
              </a:solidFill>
              <a:latin typeface="Roboto"/>
              <a:ea typeface="Roboto"/>
              <a:cs typeface="Roboto"/>
              <a:sym typeface="Roboto"/>
            </a:endParaRPr>
          </a:p>
        </p:txBody>
      </p:sp>
      <p:sp>
        <p:nvSpPr>
          <p:cNvPr id="421" name="Google Shape;421;p34"/>
          <p:cNvSpPr txBox="1"/>
          <p:nvPr/>
        </p:nvSpPr>
        <p:spPr>
          <a:xfrm>
            <a:off x="3155475" y="2054000"/>
            <a:ext cx="13824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200">
                <a:solidFill>
                  <a:srgbClr val="FFFFFF"/>
                </a:solidFill>
                <a:latin typeface="Roboto"/>
                <a:ea typeface="Roboto"/>
                <a:cs typeface="Roboto"/>
                <a:sym typeface="Roboto"/>
              </a:rPr>
              <a:t>SCORING</a:t>
            </a:r>
            <a:endParaRPr sz="2200">
              <a:solidFill>
                <a:srgbClr val="FFFFFF"/>
              </a:solidFill>
              <a:latin typeface="Roboto"/>
              <a:ea typeface="Roboto"/>
              <a:cs typeface="Roboto"/>
              <a:sym typeface="Roboto"/>
            </a:endParaRPr>
          </a:p>
          <a:p>
            <a:pPr marL="0" lvl="0" indent="0" algn="l" rtl="0">
              <a:spcBef>
                <a:spcPts val="1600"/>
              </a:spcBef>
              <a:spcAft>
                <a:spcPts val="1600"/>
              </a:spcAft>
              <a:buNone/>
            </a:pPr>
            <a:endParaRPr sz="2200">
              <a:solidFill>
                <a:srgbClr val="FFFFFF"/>
              </a:solidFill>
              <a:latin typeface="Roboto"/>
              <a:ea typeface="Roboto"/>
              <a:cs typeface="Roboto"/>
              <a:sym typeface="Roboto"/>
            </a:endParaRPr>
          </a:p>
        </p:txBody>
      </p:sp>
      <p:sp>
        <p:nvSpPr>
          <p:cNvPr id="422" name="Google Shape;422;p34"/>
          <p:cNvSpPr txBox="1"/>
          <p:nvPr/>
        </p:nvSpPr>
        <p:spPr>
          <a:xfrm>
            <a:off x="3055351" y="3218180"/>
            <a:ext cx="1661700" cy="8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700">
                <a:solidFill>
                  <a:srgbClr val="FFFFFF"/>
                </a:solidFill>
                <a:latin typeface="Roboto"/>
                <a:ea typeface="Roboto"/>
                <a:cs typeface="Roboto"/>
                <a:sym typeface="Roboto"/>
              </a:rPr>
              <a:t>Use disease- specific measures of acuity</a:t>
            </a:r>
            <a:endParaRPr sz="1700">
              <a:solidFill>
                <a:srgbClr val="FFFFFF"/>
              </a:solidFill>
              <a:latin typeface="Roboto"/>
              <a:ea typeface="Roboto"/>
              <a:cs typeface="Roboto"/>
              <a:sym typeface="Roboto"/>
            </a:endParaRPr>
          </a:p>
        </p:txBody>
      </p:sp>
      <p:sp>
        <p:nvSpPr>
          <p:cNvPr id="423" name="Google Shape;423;p34"/>
          <p:cNvSpPr txBox="1"/>
          <p:nvPr/>
        </p:nvSpPr>
        <p:spPr>
          <a:xfrm>
            <a:off x="4721379" y="3218180"/>
            <a:ext cx="1472100" cy="8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700">
                <a:solidFill>
                  <a:schemeClr val="lt1"/>
                </a:solidFill>
                <a:latin typeface="Roboto"/>
                <a:ea typeface="Roboto"/>
                <a:cs typeface="Roboto"/>
                <a:sym typeface="Roboto"/>
              </a:rPr>
              <a:t>Consider disabilities</a:t>
            </a:r>
            <a:endParaRPr sz="1700">
              <a:solidFill>
                <a:schemeClr val="lt1"/>
              </a:solidFill>
              <a:latin typeface="Roboto"/>
              <a:ea typeface="Roboto"/>
              <a:cs typeface="Roboto"/>
              <a:sym typeface="Roboto"/>
            </a:endParaRPr>
          </a:p>
        </p:txBody>
      </p:sp>
      <p:sp>
        <p:nvSpPr>
          <p:cNvPr id="424" name="Google Shape;424;p34"/>
          <p:cNvSpPr txBox="1"/>
          <p:nvPr/>
        </p:nvSpPr>
        <p:spPr>
          <a:xfrm>
            <a:off x="6086924" y="3218180"/>
            <a:ext cx="1472100" cy="8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700">
                <a:solidFill>
                  <a:schemeClr val="lt1"/>
                </a:solidFill>
                <a:latin typeface="Roboto"/>
                <a:ea typeface="Roboto"/>
                <a:cs typeface="Roboto"/>
                <a:sym typeface="Roboto"/>
              </a:rPr>
              <a:t>Omit long-term survival</a:t>
            </a:r>
            <a:endParaRPr sz="1700">
              <a:solidFill>
                <a:schemeClr val="lt1"/>
              </a:solidFill>
              <a:latin typeface="Roboto"/>
              <a:ea typeface="Roboto"/>
              <a:cs typeface="Roboto"/>
              <a:sym typeface="Roboto"/>
            </a:endParaRPr>
          </a:p>
        </p:txBody>
      </p:sp>
      <p:sp>
        <p:nvSpPr>
          <p:cNvPr id="425" name="Google Shape;425;p34"/>
          <p:cNvSpPr txBox="1"/>
          <p:nvPr/>
        </p:nvSpPr>
        <p:spPr>
          <a:xfrm>
            <a:off x="7046800" y="2054000"/>
            <a:ext cx="20574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200">
                <a:solidFill>
                  <a:schemeClr val="lt1"/>
                </a:solidFill>
                <a:latin typeface="Roboto"/>
                <a:ea typeface="Roboto"/>
                <a:cs typeface="Roboto"/>
                <a:sym typeface="Roboto"/>
              </a:rPr>
              <a:t>TIE-BREAKERS</a:t>
            </a:r>
            <a:endParaRPr sz="2200">
              <a:solidFill>
                <a:schemeClr val="lt1"/>
              </a:solidFill>
              <a:latin typeface="Roboto"/>
              <a:ea typeface="Roboto"/>
              <a:cs typeface="Roboto"/>
              <a:sym typeface="Roboto"/>
            </a:endParaRPr>
          </a:p>
          <a:p>
            <a:pPr marL="0" lvl="0" indent="0" algn="l" rtl="0">
              <a:spcBef>
                <a:spcPts val="1600"/>
              </a:spcBef>
              <a:spcAft>
                <a:spcPts val="1600"/>
              </a:spcAft>
              <a:buNone/>
            </a:pPr>
            <a:endParaRPr sz="2200">
              <a:solidFill>
                <a:schemeClr val="lt1"/>
              </a:solidFill>
              <a:latin typeface="Roboto"/>
              <a:ea typeface="Roboto"/>
              <a:cs typeface="Roboto"/>
              <a:sym typeface="Roboto"/>
            </a:endParaRPr>
          </a:p>
        </p:txBody>
      </p:sp>
      <p:sp>
        <p:nvSpPr>
          <p:cNvPr id="426" name="Google Shape;426;p34"/>
          <p:cNvSpPr txBox="1"/>
          <p:nvPr/>
        </p:nvSpPr>
        <p:spPr>
          <a:xfrm>
            <a:off x="7556030" y="3218180"/>
            <a:ext cx="1472100" cy="8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700">
                <a:solidFill>
                  <a:schemeClr val="lt1"/>
                </a:solidFill>
                <a:latin typeface="Roboto"/>
                <a:ea typeface="Roboto"/>
                <a:cs typeface="Roboto"/>
                <a:sym typeface="Roboto"/>
              </a:rPr>
              <a:t>Use a lottery</a:t>
            </a:r>
            <a:endParaRPr sz="1700">
              <a:solidFill>
                <a:schemeClr val="lt1"/>
              </a:solidFill>
              <a:latin typeface="Roboto"/>
              <a:ea typeface="Roboto"/>
              <a:cs typeface="Roboto"/>
              <a:sym typeface="Roboto"/>
            </a:endParaRPr>
          </a:p>
        </p:txBody>
      </p:sp>
      <p:sp>
        <p:nvSpPr>
          <p:cNvPr id="427" name="Google Shape;427;p34"/>
          <p:cNvSpPr/>
          <p:nvPr/>
        </p:nvSpPr>
        <p:spPr>
          <a:xfrm flipH="1">
            <a:off x="290417" y="2583591"/>
            <a:ext cx="1534800" cy="284100"/>
          </a:xfrm>
          <a:prstGeom prst="parallelogram">
            <a:avLst>
              <a:gd name="adj" fmla="val 9695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428" name="Google Shape;428;p34"/>
          <p:cNvSpPr/>
          <p:nvPr/>
        </p:nvSpPr>
        <p:spPr>
          <a:xfrm>
            <a:off x="289742" y="2897795"/>
            <a:ext cx="1534800" cy="284100"/>
          </a:xfrm>
          <a:prstGeom prst="parallelogram">
            <a:avLst>
              <a:gd name="adj" fmla="val 96952"/>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429" name="Google Shape;429;p34"/>
          <p:cNvSpPr/>
          <p:nvPr/>
        </p:nvSpPr>
        <p:spPr>
          <a:xfrm flipH="1">
            <a:off x="1707087" y="2583591"/>
            <a:ext cx="1534800" cy="284100"/>
          </a:xfrm>
          <a:prstGeom prst="parallelogram">
            <a:avLst>
              <a:gd name="adj" fmla="val 96952"/>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100">
                <a:solidFill>
                  <a:srgbClr val="999999"/>
                </a:solidFill>
              </a:rPr>
              <a:t>  </a:t>
            </a:r>
            <a:endParaRPr sz="2100">
              <a:solidFill>
                <a:srgbClr val="999999"/>
              </a:solidFill>
            </a:endParaRPr>
          </a:p>
        </p:txBody>
      </p:sp>
      <p:sp>
        <p:nvSpPr>
          <p:cNvPr id="430" name="Google Shape;430;p34"/>
          <p:cNvSpPr/>
          <p:nvPr/>
        </p:nvSpPr>
        <p:spPr>
          <a:xfrm>
            <a:off x="1706412" y="2897795"/>
            <a:ext cx="1534800" cy="284100"/>
          </a:xfrm>
          <a:prstGeom prst="parallelogram">
            <a:avLst>
              <a:gd name="adj" fmla="val 96952"/>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431" name="Google Shape;431;p34"/>
          <p:cNvSpPr/>
          <p:nvPr/>
        </p:nvSpPr>
        <p:spPr>
          <a:xfrm flipH="1">
            <a:off x="3124469" y="2583591"/>
            <a:ext cx="1534800" cy="284100"/>
          </a:xfrm>
          <a:prstGeom prst="parallelogram">
            <a:avLst>
              <a:gd name="adj" fmla="val 96952"/>
            </a:avLst>
          </a:prstGeom>
          <a:solidFill>
            <a:srgbClr val="008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432" name="Google Shape;432;p34"/>
          <p:cNvSpPr/>
          <p:nvPr/>
        </p:nvSpPr>
        <p:spPr>
          <a:xfrm>
            <a:off x="3123794" y="2897795"/>
            <a:ext cx="1534800" cy="284100"/>
          </a:xfrm>
          <a:prstGeom prst="parallelogram">
            <a:avLst>
              <a:gd name="adj" fmla="val 96952"/>
            </a:avLst>
          </a:prstGeom>
          <a:solidFill>
            <a:srgbClr val="008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433" name="Google Shape;433;p34"/>
          <p:cNvSpPr/>
          <p:nvPr/>
        </p:nvSpPr>
        <p:spPr>
          <a:xfrm flipH="1">
            <a:off x="4538429" y="2583591"/>
            <a:ext cx="1534800" cy="284100"/>
          </a:xfrm>
          <a:prstGeom prst="parallelogram">
            <a:avLst>
              <a:gd name="adj" fmla="val 96952"/>
            </a:avLst>
          </a:prstGeom>
          <a:solidFill>
            <a:srgbClr val="008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434" name="Google Shape;434;p34"/>
          <p:cNvSpPr/>
          <p:nvPr/>
        </p:nvSpPr>
        <p:spPr>
          <a:xfrm>
            <a:off x="4537754" y="2897795"/>
            <a:ext cx="1534800" cy="284100"/>
          </a:xfrm>
          <a:prstGeom prst="parallelogram">
            <a:avLst>
              <a:gd name="adj" fmla="val 96952"/>
            </a:avLst>
          </a:prstGeom>
          <a:solidFill>
            <a:srgbClr val="008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435" name="Google Shape;435;p34"/>
          <p:cNvSpPr/>
          <p:nvPr/>
        </p:nvSpPr>
        <p:spPr>
          <a:xfrm flipH="1">
            <a:off x="5948158" y="2583591"/>
            <a:ext cx="1534800" cy="284100"/>
          </a:xfrm>
          <a:prstGeom prst="parallelogram">
            <a:avLst>
              <a:gd name="adj" fmla="val 96952"/>
            </a:avLst>
          </a:prstGeom>
          <a:solidFill>
            <a:srgbClr val="008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436" name="Google Shape;436;p34"/>
          <p:cNvSpPr/>
          <p:nvPr/>
        </p:nvSpPr>
        <p:spPr>
          <a:xfrm>
            <a:off x="5947483" y="2897795"/>
            <a:ext cx="1534800" cy="284100"/>
          </a:xfrm>
          <a:prstGeom prst="parallelogram">
            <a:avLst>
              <a:gd name="adj" fmla="val 96952"/>
            </a:avLst>
          </a:prstGeom>
          <a:solidFill>
            <a:srgbClr val="008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437" name="Google Shape;437;p34"/>
          <p:cNvSpPr/>
          <p:nvPr/>
        </p:nvSpPr>
        <p:spPr>
          <a:xfrm flipH="1">
            <a:off x="7362579" y="2583591"/>
            <a:ext cx="1534800" cy="284100"/>
          </a:xfrm>
          <a:prstGeom prst="parallelogram">
            <a:avLst>
              <a:gd name="adj" fmla="val 96952"/>
            </a:avLst>
          </a:prstGeom>
          <a:solidFill>
            <a:srgbClr val="1976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438" name="Google Shape;438;p34"/>
          <p:cNvSpPr/>
          <p:nvPr/>
        </p:nvSpPr>
        <p:spPr>
          <a:xfrm>
            <a:off x="7361904" y="2897795"/>
            <a:ext cx="1534800" cy="284100"/>
          </a:xfrm>
          <a:prstGeom prst="parallelogram">
            <a:avLst>
              <a:gd name="adj" fmla="val 96952"/>
            </a:avLst>
          </a:prstGeom>
          <a:solidFill>
            <a:srgbClr val="1976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35"/>
          <p:cNvSpPr txBox="1"/>
          <p:nvPr/>
        </p:nvSpPr>
        <p:spPr>
          <a:xfrm>
            <a:off x="123401" y="2057213"/>
            <a:ext cx="2125800" cy="48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b="1">
                <a:solidFill>
                  <a:srgbClr val="FFFFFF"/>
                </a:solidFill>
                <a:latin typeface="Roboto"/>
                <a:ea typeface="Roboto"/>
                <a:cs typeface="Roboto"/>
                <a:sym typeface="Roboto"/>
              </a:rPr>
              <a:t>Coordinate</a:t>
            </a:r>
            <a:endParaRPr sz="2400" b="1">
              <a:solidFill>
                <a:srgbClr val="FFFFFF"/>
              </a:solidFill>
              <a:latin typeface="Roboto"/>
              <a:ea typeface="Roboto"/>
              <a:cs typeface="Roboto"/>
              <a:sym typeface="Roboto"/>
            </a:endParaRPr>
          </a:p>
        </p:txBody>
      </p:sp>
      <p:sp>
        <p:nvSpPr>
          <p:cNvPr id="444" name="Google Shape;444;p35"/>
          <p:cNvSpPr txBox="1">
            <a:spLocks noGrp="1"/>
          </p:cNvSpPr>
          <p:nvPr>
            <p:ph type="title"/>
          </p:nvPr>
        </p:nvSpPr>
        <p:spPr>
          <a:xfrm>
            <a:off x="1297500" y="3175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800"/>
              <a:t>Best practices:</a:t>
            </a:r>
            <a:endParaRPr sz="2800"/>
          </a:p>
          <a:p>
            <a:pPr marL="0" lvl="0" indent="0" algn="l" rtl="0">
              <a:spcBef>
                <a:spcPts val="0"/>
              </a:spcBef>
              <a:spcAft>
                <a:spcPts val="0"/>
              </a:spcAft>
              <a:buNone/>
            </a:pPr>
            <a:r>
              <a:rPr lang="en-GB" sz="2800"/>
              <a:t>How can CSC promote equity?</a:t>
            </a:r>
            <a:endParaRPr sz="2800"/>
          </a:p>
        </p:txBody>
      </p:sp>
      <p:sp>
        <p:nvSpPr>
          <p:cNvPr id="445" name="Google Shape;445;p35"/>
          <p:cNvSpPr txBox="1"/>
          <p:nvPr/>
        </p:nvSpPr>
        <p:spPr>
          <a:xfrm>
            <a:off x="1583178" y="3218180"/>
            <a:ext cx="1472100" cy="8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700" b="1">
                <a:solidFill>
                  <a:srgbClr val="FFFFFF"/>
                </a:solidFill>
                <a:latin typeface="Roboto"/>
                <a:ea typeface="Roboto"/>
                <a:cs typeface="Roboto"/>
                <a:sym typeface="Roboto"/>
              </a:rPr>
              <a:t>Limit exclusion criteria</a:t>
            </a:r>
            <a:endParaRPr sz="1700" b="1">
              <a:solidFill>
                <a:srgbClr val="FFFFFF"/>
              </a:solidFill>
              <a:latin typeface="Roboto"/>
              <a:ea typeface="Roboto"/>
              <a:cs typeface="Roboto"/>
              <a:sym typeface="Roboto"/>
            </a:endParaRPr>
          </a:p>
        </p:txBody>
      </p:sp>
      <p:sp>
        <p:nvSpPr>
          <p:cNvPr id="446" name="Google Shape;446;p35"/>
          <p:cNvSpPr txBox="1"/>
          <p:nvPr/>
        </p:nvSpPr>
        <p:spPr>
          <a:xfrm>
            <a:off x="3055351" y="3218180"/>
            <a:ext cx="1661700" cy="8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700" b="1">
                <a:solidFill>
                  <a:srgbClr val="FFFFFF"/>
                </a:solidFill>
                <a:latin typeface="Roboto"/>
                <a:ea typeface="Roboto"/>
                <a:cs typeface="Roboto"/>
                <a:sym typeface="Roboto"/>
              </a:rPr>
              <a:t>Use disease- specific measures of acuity</a:t>
            </a:r>
            <a:endParaRPr sz="1700" b="1">
              <a:solidFill>
                <a:srgbClr val="FFFFFF"/>
              </a:solidFill>
              <a:latin typeface="Roboto"/>
              <a:ea typeface="Roboto"/>
              <a:cs typeface="Roboto"/>
              <a:sym typeface="Roboto"/>
            </a:endParaRPr>
          </a:p>
        </p:txBody>
      </p:sp>
      <p:sp>
        <p:nvSpPr>
          <p:cNvPr id="447" name="Google Shape;447;p35"/>
          <p:cNvSpPr txBox="1"/>
          <p:nvPr/>
        </p:nvSpPr>
        <p:spPr>
          <a:xfrm>
            <a:off x="4721379" y="3218180"/>
            <a:ext cx="1472100" cy="8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700" b="1">
                <a:solidFill>
                  <a:schemeClr val="lt1"/>
                </a:solidFill>
                <a:latin typeface="Roboto"/>
                <a:ea typeface="Roboto"/>
                <a:cs typeface="Roboto"/>
                <a:sym typeface="Roboto"/>
              </a:rPr>
              <a:t>Consider disabilities</a:t>
            </a:r>
            <a:endParaRPr sz="1700" b="1">
              <a:solidFill>
                <a:schemeClr val="lt1"/>
              </a:solidFill>
              <a:latin typeface="Roboto"/>
              <a:ea typeface="Roboto"/>
              <a:cs typeface="Roboto"/>
              <a:sym typeface="Roboto"/>
            </a:endParaRPr>
          </a:p>
        </p:txBody>
      </p:sp>
      <p:sp>
        <p:nvSpPr>
          <p:cNvPr id="448" name="Google Shape;448;p35"/>
          <p:cNvSpPr txBox="1"/>
          <p:nvPr/>
        </p:nvSpPr>
        <p:spPr>
          <a:xfrm>
            <a:off x="6086924" y="3218180"/>
            <a:ext cx="1472100" cy="8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700" b="1">
                <a:solidFill>
                  <a:schemeClr val="lt1"/>
                </a:solidFill>
                <a:latin typeface="Roboto"/>
                <a:ea typeface="Roboto"/>
                <a:cs typeface="Roboto"/>
                <a:sym typeface="Roboto"/>
              </a:rPr>
              <a:t>Omit long-term survival</a:t>
            </a:r>
            <a:endParaRPr sz="1700" b="1">
              <a:solidFill>
                <a:schemeClr val="lt1"/>
              </a:solidFill>
              <a:latin typeface="Roboto"/>
              <a:ea typeface="Roboto"/>
              <a:cs typeface="Roboto"/>
              <a:sym typeface="Roboto"/>
            </a:endParaRPr>
          </a:p>
        </p:txBody>
      </p:sp>
      <p:sp>
        <p:nvSpPr>
          <p:cNvPr id="449" name="Google Shape;449;p35"/>
          <p:cNvSpPr txBox="1"/>
          <p:nvPr/>
        </p:nvSpPr>
        <p:spPr>
          <a:xfrm>
            <a:off x="7556030" y="3218180"/>
            <a:ext cx="1472100" cy="8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700" b="1">
                <a:solidFill>
                  <a:schemeClr val="lt1"/>
                </a:solidFill>
                <a:latin typeface="Roboto"/>
                <a:ea typeface="Roboto"/>
                <a:cs typeface="Roboto"/>
                <a:sym typeface="Roboto"/>
              </a:rPr>
              <a:t>Use a lottery</a:t>
            </a:r>
            <a:endParaRPr sz="1700" b="1">
              <a:solidFill>
                <a:schemeClr val="lt1"/>
              </a:solidFill>
              <a:latin typeface="Roboto"/>
              <a:ea typeface="Roboto"/>
              <a:cs typeface="Roboto"/>
              <a:sym typeface="Roboto"/>
            </a:endParaRPr>
          </a:p>
        </p:txBody>
      </p:sp>
      <p:sp>
        <p:nvSpPr>
          <p:cNvPr id="450" name="Google Shape;450;p35"/>
          <p:cNvSpPr/>
          <p:nvPr/>
        </p:nvSpPr>
        <p:spPr>
          <a:xfrm flipH="1">
            <a:off x="290417" y="2583591"/>
            <a:ext cx="1534800" cy="284100"/>
          </a:xfrm>
          <a:prstGeom prst="parallelogram">
            <a:avLst>
              <a:gd name="adj" fmla="val 9695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b="1">
              <a:solidFill>
                <a:srgbClr val="999999"/>
              </a:solidFill>
            </a:endParaRPr>
          </a:p>
        </p:txBody>
      </p:sp>
      <p:sp>
        <p:nvSpPr>
          <p:cNvPr id="451" name="Google Shape;451;p35"/>
          <p:cNvSpPr/>
          <p:nvPr/>
        </p:nvSpPr>
        <p:spPr>
          <a:xfrm>
            <a:off x="289742" y="2897795"/>
            <a:ext cx="1534800" cy="284100"/>
          </a:xfrm>
          <a:prstGeom prst="parallelogram">
            <a:avLst>
              <a:gd name="adj" fmla="val 96952"/>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b="1">
              <a:solidFill>
                <a:srgbClr val="999999"/>
              </a:solidFill>
            </a:endParaRPr>
          </a:p>
        </p:txBody>
      </p:sp>
      <p:sp>
        <p:nvSpPr>
          <p:cNvPr id="452" name="Google Shape;452;p35"/>
          <p:cNvSpPr/>
          <p:nvPr/>
        </p:nvSpPr>
        <p:spPr>
          <a:xfrm flipH="1">
            <a:off x="1707087" y="2583591"/>
            <a:ext cx="1534800" cy="284100"/>
          </a:xfrm>
          <a:prstGeom prst="parallelogram">
            <a:avLst>
              <a:gd name="adj" fmla="val 96952"/>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100" b="1">
                <a:solidFill>
                  <a:srgbClr val="999999"/>
                </a:solidFill>
              </a:rPr>
              <a:t>  </a:t>
            </a:r>
            <a:endParaRPr sz="2100" b="1">
              <a:solidFill>
                <a:srgbClr val="999999"/>
              </a:solidFill>
            </a:endParaRPr>
          </a:p>
        </p:txBody>
      </p:sp>
      <p:sp>
        <p:nvSpPr>
          <p:cNvPr id="453" name="Google Shape;453;p35"/>
          <p:cNvSpPr/>
          <p:nvPr/>
        </p:nvSpPr>
        <p:spPr>
          <a:xfrm>
            <a:off x="1706412" y="2897795"/>
            <a:ext cx="1534800" cy="284100"/>
          </a:xfrm>
          <a:prstGeom prst="parallelogram">
            <a:avLst>
              <a:gd name="adj" fmla="val 96952"/>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b="1">
              <a:solidFill>
                <a:srgbClr val="999999"/>
              </a:solidFill>
            </a:endParaRPr>
          </a:p>
        </p:txBody>
      </p:sp>
      <p:sp>
        <p:nvSpPr>
          <p:cNvPr id="454" name="Google Shape;454;p35"/>
          <p:cNvSpPr/>
          <p:nvPr/>
        </p:nvSpPr>
        <p:spPr>
          <a:xfrm flipH="1">
            <a:off x="3124469" y="2583591"/>
            <a:ext cx="1534800" cy="284100"/>
          </a:xfrm>
          <a:prstGeom prst="parallelogram">
            <a:avLst>
              <a:gd name="adj" fmla="val 96952"/>
            </a:avLst>
          </a:prstGeom>
          <a:solidFill>
            <a:srgbClr val="008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b="1">
              <a:solidFill>
                <a:srgbClr val="999999"/>
              </a:solidFill>
            </a:endParaRPr>
          </a:p>
        </p:txBody>
      </p:sp>
      <p:sp>
        <p:nvSpPr>
          <p:cNvPr id="455" name="Google Shape;455;p35"/>
          <p:cNvSpPr/>
          <p:nvPr/>
        </p:nvSpPr>
        <p:spPr>
          <a:xfrm>
            <a:off x="3123794" y="2897795"/>
            <a:ext cx="1534800" cy="284100"/>
          </a:xfrm>
          <a:prstGeom prst="parallelogram">
            <a:avLst>
              <a:gd name="adj" fmla="val 96952"/>
            </a:avLst>
          </a:prstGeom>
          <a:solidFill>
            <a:srgbClr val="008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b="1">
              <a:solidFill>
                <a:srgbClr val="999999"/>
              </a:solidFill>
            </a:endParaRPr>
          </a:p>
        </p:txBody>
      </p:sp>
      <p:sp>
        <p:nvSpPr>
          <p:cNvPr id="456" name="Google Shape;456;p35"/>
          <p:cNvSpPr/>
          <p:nvPr/>
        </p:nvSpPr>
        <p:spPr>
          <a:xfrm flipH="1">
            <a:off x="4538429" y="2583591"/>
            <a:ext cx="1534800" cy="284100"/>
          </a:xfrm>
          <a:prstGeom prst="parallelogram">
            <a:avLst>
              <a:gd name="adj" fmla="val 96952"/>
            </a:avLst>
          </a:prstGeom>
          <a:solidFill>
            <a:srgbClr val="008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b="1">
              <a:solidFill>
                <a:srgbClr val="999999"/>
              </a:solidFill>
            </a:endParaRPr>
          </a:p>
        </p:txBody>
      </p:sp>
      <p:sp>
        <p:nvSpPr>
          <p:cNvPr id="457" name="Google Shape;457;p35"/>
          <p:cNvSpPr/>
          <p:nvPr/>
        </p:nvSpPr>
        <p:spPr>
          <a:xfrm>
            <a:off x="4537754" y="2897795"/>
            <a:ext cx="1534800" cy="284100"/>
          </a:xfrm>
          <a:prstGeom prst="parallelogram">
            <a:avLst>
              <a:gd name="adj" fmla="val 96952"/>
            </a:avLst>
          </a:prstGeom>
          <a:solidFill>
            <a:srgbClr val="008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b="1">
              <a:solidFill>
                <a:srgbClr val="999999"/>
              </a:solidFill>
            </a:endParaRPr>
          </a:p>
        </p:txBody>
      </p:sp>
      <p:sp>
        <p:nvSpPr>
          <p:cNvPr id="458" name="Google Shape;458;p35"/>
          <p:cNvSpPr/>
          <p:nvPr/>
        </p:nvSpPr>
        <p:spPr>
          <a:xfrm flipH="1">
            <a:off x="5948158" y="2583591"/>
            <a:ext cx="1534800" cy="284100"/>
          </a:xfrm>
          <a:prstGeom prst="parallelogram">
            <a:avLst>
              <a:gd name="adj" fmla="val 96952"/>
            </a:avLst>
          </a:prstGeom>
          <a:solidFill>
            <a:srgbClr val="008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b="1">
              <a:solidFill>
                <a:srgbClr val="999999"/>
              </a:solidFill>
            </a:endParaRPr>
          </a:p>
        </p:txBody>
      </p:sp>
      <p:sp>
        <p:nvSpPr>
          <p:cNvPr id="459" name="Google Shape;459;p35"/>
          <p:cNvSpPr/>
          <p:nvPr/>
        </p:nvSpPr>
        <p:spPr>
          <a:xfrm>
            <a:off x="5947483" y="2897795"/>
            <a:ext cx="1534800" cy="284100"/>
          </a:xfrm>
          <a:prstGeom prst="parallelogram">
            <a:avLst>
              <a:gd name="adj" fmla="val 96952"/>
            </a:avLst>
          </a:prstGeom>
          <a:solidFill>
            <a:srgbClr val="008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b="1">
              <a:solidFill>
                <a:srgbClr val="999999"/>
              </a:solidFill>
            </a:endParaRPr>
          </a:p>
        </p:txBody>
      </p:sp>
      <p:sp>
        <p:nvSpPr>
          <p:cNvPr id="460" name="Google Shape;460;p35"/>
          <p:cNvSpPr/>
          <p:nvPr/>
        </p:nvSpPr>
        <p:spPr>
          <a:xfrm flipH="1">
            <a:off x="7362579" y="2583591"/>
            <a:ext cx="1534800" cy="284100"/>
          </a:xfrm>
          <a:prstGeom prst="parallelogram">
            <a:avLst>
              <a:gd name="adj" fmla="val 96952"/>
            </a:avLst>
          </a:prstGeom>
          <a:solidFill>
            <a:srgbClr val="1976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b="1">
              <a:solidFill>
                <a:srgbClr val="999999"/>
              </a:solidFill>
            </a:endParaRPr>
          </a:p>
        </p:txBody>
      </p:sp>
      <p:sp>
        <p:nvSpPr>
          <p:cNvPr id="461" name="Google Shape;461;p35"/>
          <p:cNvSpPr/>
          <p:nvPr/>
        </p:nvSpPr>
        <p:spPr>
          <a:xfrm>
            <a:off x="7361904" y="2897795"/>
            <a:ext cx="1534800" cy="284100"/>
          </a:xfrm>
          <a:prstGeom prst="parallelogram">
            <a:avLst>
              <a:gd name="adj" fmla="val 96952"/>
            </a:avLst>
          </a:prstGeom>
          <a:solidFill>
            <a:srgbClr val="1976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b="1">
              <a:solidFill>
                <a:srgbClr val="999999"/>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36"/>
          <p:cNvSpPr txBox="1">
            <a:spLocks noGrp="1"/>
          </p:cNvSpPr>
          <p:nvPr>
            <p:ph type="title"/>
          </p:nvPr>
        </p:nvSpPr>
        <p:spPr>
          <a:xfrm>
            <a:off x="1297500" y="3175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800"/>
              <a:t>Best practices:</a:t>
            </a:r>
            <a:endParaRPr sz="2800"/>
          </a:p>
          <a:p>
            <a:pPr marL="0" lvl="0" indent="0" algn="l" rtl="0">
              <a:spcBef>
                <a:spcPts val="0"/>
              </a:spcBef>
              <a:spcAft>
                <a:spcPts val="0"/>
              </a:spcAft>
              <a:buNone/>
            </a:pPr>
            <a:r>
              <a:rPr lang="en-GB" sz="2800"/>
              <a:t>How can CSC promote equity?</a:t>
            </a:r>
            <a:endParaRPr sz="2800"/>
          </a:p>
        </p:txBody>
      </p:sp>
      <p:sp>
        <p:nvSpPr>
          <p:cNvPr id="467" name="Google Shape;467;p36"/>
          <p:cNvSpPr txBox="1"/>
          <p:nvPr/>
        </p:nvSpPr>
        <p:spPr>
          <a:xfrm>
            <a:off x="199600" y="3218180"/>
            <a:ext cx="1511400" cy="8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700">
                <a:solidFill>
                  <a:srgbClr val="FFFFFF"/>
                </a:solidFill>
                <a:latin typeface="Roboto"/>
                <a:ea typeface="Roboto"/>
                <a:cs typeface="Roboto"/>
                <a:sym typeface="Roboto"/>
              </a:rPr>
              <a:t>Coordinate</a:t>
            </a:r>
            <a:endParaRPr sz="1700">
              <a:solidFill>
                <a:srgbClr val="FFFFFF"/>
              </a:solidFill>
              <a:latin typeface="Roboto"/>
              <a:ea typeface="Roboto"/>
              <a:cs typeface="Roboto"/>
              <a:sym typeface="Roboto"/>
            </a:endParaRPr>
          </a:p>
        </p:txBody>
      </p:sp>
      <p:sp>
        <p:nvSpPr>
          <p:cNvPr id="468" name="Google Shape;468;p36"/>
          <p:cNvSpPr txBox="1"/>
          <p:nvPr/>
        </p:nvSpPr>
        <p:spPr>
          <a:xfrm>
            <a:off x="1630200" y="1658000"/>
            <a:ext cx="2301000" cy="8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b="1">
                <a:solidFill>
                  <a:srgbClr val="FFFFFF"/>
                </a:solidFill>
                <a:latin typeface="Roboto"/>
                <a:ea typeface="Roboto"/>
                <a:cs typeface="Roboto"/>
                <a:sym typeface="Roboto"/>
              </a:rPr>
              <a:t>Limit exclusion criteria</a:t>
            </a:r>
            <a:endParaRPr sz="2400" b="1">
              <a:solidFill>
                <a:srgbClr val="FFFFFF"/>
              </a:solidFill>
              <a:latin typeface="Roboto"/>
              <a:ea typeface="Roboto"/>
              <a:cs typeface="Roboto"/>
              <a:sym typeface="Roboto"/>
            </a:endParaRPr>
          </a:p>
        </p:txBody>
      </p:sp>
      <p:sp>
        <p:nvSpPr>
          <p:cNvPr id="469" name="Google Shape;469;p36"/>
          <p:cNvSpPr txBox="1"/>
          <p:nvPr/>
        </p:nvSpPr>
        <p:spPr>
          <a:xfrm>
            <a:off x="3055351" y="3218180"/>
            <a:ext cx="1661700" cy="8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700">
                <a:solidFill>
                  <a:srgbClr val="FFFFFF"/>
                </a:solidFill>
                <a:latin typeface="Roboto"/>
                <a:ea typeface="Roboto"/>
                <a:cs typeface="Roboto"/>
                <a:sym typeface="Roboto"/>
              </a:rPr>
              <a:t>Use disease- specific measures of acuity</a:t>
            </a:r>
            <a:endParaRPr sz="1700">
              <a:solidFill>
                <a:srgbClr val="FFFFFF"/>
              </a:solidFill>
              <a:latin typeface="Roboto"/>
              <a:ea typeface="Roboto"/>
              <a:cs typeface="Roboto"/>
              <a:sym typeface="Roboto"/>
            </a:endParaRPr>
          </a:p>
        </p:txBody>
      </p:sp>
      <p:sp>
        <p:nvSpPr>
          <p:cNvPr id="470" name="Google Shape;470;p36"/>
          <p:cNvSpPr txBox="1"/>
          <p:nvPr/>
        </p:nvSpPr>
        <p:spPr>
          <a:xfrm>
            <a:off x="4721379" y="3218180"/>
            <a:ext cx="1472100" cy="8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700">
                <a:solidFill>
                  <a:schemeClr val="lt1"/>
                </a:solidFill>
                <a:latin typeface="Roboto"/>
                <a:ea typeface="Roboto"/>
                <a:cs typeface="Roboto"/>
                <a:sym typeface="Roboto"/>
              </a:rPr>
              <a:t>Consider disabilities</a:t>
            </a:r>
            <a:endParaRPr sz="1700">
              <a:solidFill>
                <a:schemeClr val="lt1"/>
              </a:solidFill>
              <a:latin typeface="Roboto"/>
              <a:ea typeface="Roboto"/>
              <a:cs typeface="Roboto"/>
              <a:sym typeface="Roboto"/>
            </a:endParaRPr>
          </a:p>
        </p:txBody>
      </p:sp>
      <p:sp>
        <p:nvSpPr>
          <p:cNvPr id="471" name="Google Shape;471;p36"/>
          <p:cNvSpPr txBox="1"/>
          <p:nvPr/>
        </p:nvSpPr>
        <p:spPr>
          <a:xfrm>
            <a:off x="6086924" y="3218180"/>
            <a:ext cx="1472100" cy="8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700">
                <a:solidFill>
                  <a:schemeClr val="lt1"/>
                </a:solidFill>
                <a:latin typeface="Roboto"/>
                <a:ea typeface="Roboto"/>
                <a:cs typeface="Roboto"/>
                <a:sym typeface="Roboto"/>
              </a:rPr>
              <a:t>Omit long-term survival</a:t>
            </a:r>
            <a:endParaRPr sz="1700">
              <a:solidFill>
                <a:schemeClr val="lt1"/>
              </a:solidFill>
              <a:latin typeface="Roboto"/>
              <a:ea typeface="Roboto"/>
              <a:cs typeface="Roboto"/>
              <a:sym typeface="Roboto"/>
            </a:endParaRPr>
          </a:p>
        </p:txBody>
      </p:sp>
      <p:sp>
        <p:nvSpPr>
          <p:cNvPr id="472" name="Google Shape;472;p36"/>
          <p:cNvSpPr txBox="1"/>
          <p:nvPr/>
        </p:nvSpPr>
        <p:spPr>
          <a:xfrm>
            <a:off x="7556030" y="3218180"/>
            <a:ext cx="1472100" cy="8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700">
                <a:solidFill>
                  <a:schemeClr val="lt1"/>
                </a:solidFill>
                <a:latin typeface="Roboto"/>
                <a:ea typeface="Roboto"/>
                <a:cs typeface="Roboto"/>
                <a:sym typeface="Roboto"/>
              </a:rPr>
              <a:t>Use a lottery</a:t>
            </a:r>
            <a:endParaRPr sz="1700">
              <a:solidFill>
                <a:schemeClr val="lt1"/>
              </a:solidFill>
              <a:latin typeface="Roboto"/>
              <a:ea typeface="Roboto"/>
              <a:cs typeface="Roboto"/>
              <a:sym typeface="Roboto"/>
            </a:endParaRPr>
          </a:p>
        </p:txBody>
      </p:sp>
      <p:sp>
        <p:nvSpPr>
          <p:cNvPr id="473" name="Google Shape;473;p36"/>
          <p:cNvSpPr/>
          <p:nvPr/>
        </p:nvSpPr>
        <p:spPr>
          <a:xfrm flipH="1">
            <a:off x="290417" y="2583591"/>
            <a:ext cx="1534800" cy="284100"/>
          </a:xfrm>
          <a:prstGeom prst="parallelogram">
            <a:avLst>
              <a:gd name="adj" fmla="val 9695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474" name="Google Shape;474;p36"/>
          <p:cNvSpPr/>
          <p:nvPr/>
        </p:nvSpPr>
        <p:spPr>
          <a:xfrm>
            <a:off x="289742" y="2897795"/>
            <a:ext cx="1534800" cy="284100"/>
          </a:xfrm>
          <a:prstGeom prst="parallelogram">
            <a:avLst>
              <a:gd name="adj" fmla="val 96952"/>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475" name="Google Shape;475;p36"/>
          <p:cNvSpPr/>
          <p:nvPr/>
        </p:nvSpPr>
        <p:spPr>
          <a:xfrm flipH="1">
            <a:off x="1707087" y="2583591"/>
            <a:ext cx="1534800" cy="284100"/>
          </a:xfrm>
          <a:prstGeom prst="parallelogram">
            <a:avLst>
              <a:gd name="adj" fmla="val 96952"/>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100">
                <a:solidFill>
                  <a:srgbClr val="999999"/>
                </a:solidFill>
              </a:rPr>
              <a:t>  </a:t>
            </a:r>
            <a:endParaRPr sz="2100">
              <a:solidFill>
                <a:srgbClr val="999999"/>
              </a:solidFill>
            </a:endParaRPr>
          </a:p>
        </p:txBody>
      </p:sp>
      <p:sp>
        <p:nvSpPr>
          <p:cNvPr id="476" name="Google Shape;476;p36"/>
          <p:cNvSpPr/>
          <p:nvPr/>
        </p:nvSpPr>
        <p:spPr>
          <a:xfrm>
            <a:off x="1706412" y="2897795"/>
            <a:ext cx="1534800" cy="284100"/>
          </a:xfrm>
          <a:prstGeom prst="parallelogram">
            <a:avLst>
              <a:gd name="adj" fmla="val 96952"/>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477" name="Google Shape;477;p36"/>
          <p:cNvSpPr/>
          <p:nvPr/>
        </p:nvSpPr>
        <p:spPr>
          <a:xfrm flipH="1">
            <a:off x="3124469" y="2583591"/>
            <a:ext cx="1534800" cy="284100"/>
          </a:xfrm>
          <a:prstGeom prst="parallelogram">
            <a:avLst>
              <a:gd name="adj" fmla="val 96952"/>
            </a:avLst>
          </a:prstGeom>
          <a:solidFill>
            <a:srgbClr val="008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478" name="Google Shape;478;p36"/>
          <p:cNvSpPr/>
          <p:nvPr/>
        </p:nvSpPr>
        <p:spPr>
          <a:xfrm>
            <a:off x="3123794" y="2897795"/>
            <a:ext cx="1534800" cy="284100"/>
          </a:xfrm>
          <a:prstGeom prst="parallelogram">
            <a:avLst>
              <a:gd name="adj" fmla="val 96952"/>
            </a:avLst>
          </a:prstGeom>
          <a:solidFill>
            <a:srgbClr val="008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479" name="Google Shape;479;p36"/>
          <p:cNvSpPr/>
          <p:nvPr/>
        </p:nvSpPr>
        <p:spPr>
          <a:xfrm flipH="1">
            <a:off x="4538429" y="2583591"/>
            <a:ext cx="1534800" cy="284100"/>
          </a:xfrm>
          <a:prstGeom prst="parallelogram">
            <a:avLst>
              <a:gd name="adj" fmla="val 96952"/>
            </a:avLst>
          </a:prstGeom>
          <a:solidFill>
            <a:srgbClr val="008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480" name="Google Shape;480;p36"/>
          <p:cNvSpPr/>
          <p:nvPr/>
        </p:nvSpPr>
        <p:spPr>
          <a:xfrm>
            <a:off x="4537754" y="2897795"/>
            <a:ext cx="1534800" cy="284100"/>
          </a:xfrm>
          <a:prstGeom prst="parallelogram">
            <a:avLst>
              <a:gd name="adj" fmla="val 96952"/>
            </a:avLst>
          </a:prstGeom>
          <a:solidFill>
            <a:srgbClr val="008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481" name="Google Shape;481;p36"/>
          <p:cNvSpPr/>
          <p:nvPr/>
        </p:nvSpPr>
        <p:spPr>
          <a:xfrm flipH="1">
            <a:off x="5948158" y="2583591"/>
            <a:ext cx="1534800" cy="284100"/>
          </a:xfrm>
          <a:prstGeom prst="parallelogram">
            <a:avLst>
              <a:gd name="adj" fmla="val 96952"/>
            </a:avLst>
          </a:prstGeom>
          <a:solidFill>
            <a:srgbClr val="008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482" name="Google Shape;482;p36"/>
          <p:cNvSpPr/>
          <p:nvPr/>
        </p:nvSpPr>
        <p:spPr>
          <a:xfrm>
            <a:off x="5947483" y="2897795"/>
            <a:ext cx="1534800" cy="284100"/>
          </a:xfrm>
          <a:prstGeom prst="parallelogram">
            <a:avLst>
              <a:gd name="adj" fmla="val 96952"/>
            </a:avLst>
          </a:prstGeom>
          <a:solidFill>
            <a:srgbClr val="008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483" name="Google Shape;483;p36"/>
          <p:cNvSpPr/>
          <p:nvPr/>
        </p:nvSpPr>
        <p:spPr>
          <a:xfrm flipH="1">
            <a:off x="7362579" y="2583591"/>
            <a:ext cx="1534800" cy="284100"/>
          </a:xfrm>
          <a:prstGeom prst="parallelogram">
            <a:avLst>
              <a:gd name="adj" fmla="val 96952"/>
            </a:avLst>
          </a:prstGeom>
          <a:solidFill>
            <a:srgbClr val="1976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484" name="Google Shape;484;p36"/>
          <p:cNvSpPr/>
          <p:nvPr/>
        </p:nvSpPr>
        <p:spPr>
          <a:xfrm>
            <a:off x="7361904" y="2897795"/>
            <a:ext cx="1534800" cy="284100"/>
          </a:xfrm>
          <a:prstGeom prst="parallelogram">
            <a:avLst>
              <a:gd name="adj" fmla="val 96952"/>
            </a:avLst>
          </a:prstGeom>
          <a:solidFill>
            <a:srgbClr val="1976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19"/>
          <p:cNvSpPr txBox="1">
            <a:spLocks noGrp="1"/>
          </p:cNvSpPr>
          <p:nvPr>
            <p:ph type="title"/>
          </p:nvPr>
        </p:nvSpPr>
        <p:spPr>
          <a:xfrm>
            <a:off x="1297500" y="6223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Disclosures</a:t>
            </a:r>
            <a:endParaRPr/>
          </a:p>
        </p:txBody>
      </p:sp>
      <p:sp>
        <p:nvSpPr>
          <p:cNvPr id="208" name="Google Shape;208;p19"/>
          <p:cNvSpPr txBox="1">
            <a:spLocks noGrp="1"/>
          </p:cNvSpPr>
          <p:nvPr>
            <p:ph type="body" idx="1"/>
          </p:nvPr>
        </p:nvSpPr>
        <p:spPr>
          <a:xfrm>
            <a:off x="2210550" y="2412450"/>
            <a:ext cx="5857200" cy="73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200"/>
              <a:t>We have no financial relationships to disclose.</a:t>
            </a:r>
            <a:endParaRPr sz="2200">
              <a:latin typeface="Arial"/>
              <a:ea typeface="Arial"/>
              <a:cs typeface="Arial"/>
              <a:sym typeface="Arial"/>
            </a:endParaRPr>
          </a:p>
          <a:p>
            <a:pPr marL="0" lvl="0" indent="0" algn="l" rtl="0">
              <a:spcBef>
                <a:spcPts val="1600"/>
              </a:spcBef>
              <a:spcAft>
                <a:spcPts val="1600"/>
              </a:spcAft>
              <a:buNone/>
            </a:pPr>
            <a:endParaRPr sz="22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37"/>
          <p:cNvSpPr txBox="1">
            <a:spLocks noGrp="1"/>
          </p:cNvSpPr>
          <p:nvPr>
            <p:ph type="title"/>
          </p:nvPr>
        </p:nvSpPr>
        <p:spPr>
          <a:xfrm>
            <a:off x="1297500" y="3175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800"/>
              <a:t>Best practices:</a:t>
            </a:r>
            <a:endParaRPr sz="2800"/>
          </a:p>
          <a:p>
            <a:pPr marL="0" lvl="0" indent="0" algn="l" rtl="0">
              <a:spcBef>
                <a:spcPts val="0"/>
              </a:spcBef>
              <a:spcAft>
                <a:spcPts val="0"/>
              </a:spcAft>
              <a:buNone/>
            </a:pPr>
            <a:r>
              <a:rPr lang="en-GB" sz="2800"/>
              <a:t>How can CSC promote equity?</a:t>
            </a:r>
            <a:endParaRPr sz="2800"/>
          </a:p>
        </p:txBody>
      </p:sp>
      <p:sp>
        <p:nvSpPr>
          <p:cNvPr id="490" name="Google Shape;490;p37"/>
          <p:cNvSpPr txBox="1"/>
          <p:nvPr/>
        </p:nvSpPr>
        <p:spPr>
          <a:xfrm>
            <a:off x="199600" y="3218180"/>
            <a:ext cx="1511400" cy="8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700">
                <a:solidFill>
                  <a:srgbClr val="FFFFFF"/>
                </a:solidFill>
                <a:latin typeface="Roboto"/>
                <a:ea typeface="Roboto"/>
                <a:cs typeface="Roboto"/>
                <a:sym typeface="Roboto"/>
              </a:rPr>
              <a:t>Coordinate</a:t>
            </a:r>
            <a:endParaRPr sz="1700">
              <a:solidFill>
                <a:srgbClr val="FFFFFF"/>
              </a:solidFill>
              <a:latin typeface="Roboto"/>
              <a:ea typeface="Roboto"/>
              <a:cs typeface="Roboto"/>
              <a:sym typeface="Roboto"/>
            </a:endParaRPr>
          </a:p>
        </p:txBody>
      </p:sp>
      <p:sp>
        <p:nvSpPr>
          <p:cNvPr id="491" name="Google Shape;491;p37"/>
          <p:cNvSpPr txBox="1"/>
          <p:nvPr/>
        </p:nvSpPr>
        <p:spPr>
          <a:xfrm>
            <a:off x="1583178" y="3218180"/>
            <a:ext cx="1472100" cy="8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700">
                <a:solidFill>
                  <a:srgbClr val="FFFFFF"/>
                </a:solidFill>
                <a:latin typeface="Roboto"/>
                <a:ea typeface="Roboto"/>
                <a:cs typeface="Roboto"/>
                <a:sym typeface="Roboto"/>
              </a:rPr>
              <a:t>Limit exclusion criteria</a:t>
            </a:r>
            <a:endParaRPr sz="1700">
              <a:solidFill>
                <a:srgbClr val="FFFFFF"/>
              </a:solidFill>
              <a:latin typeface="Roboto"/>
              <a:ea typeface="Roboto"/>
              <a:cs typeface="Roboto"/>
              <a:sym typeface="Roboto"/>
            </a:endParaRPr>
          </a:p>
        </p:txBody>
      </p:sp>
      <p:sp>
        <p:nvSpPr>
          <p:cNvPr id="492" name="Google Shape;492;p37"/>
          <p:cNvSpPr txBox="1"/>
          <p:nvPr/>
        </p:nvSpPr>
        <p:spPr>
          <a:xfrm>
            <a:off x="3055350" y="1694175"/>
            <a:ext cx="3393300" cy="8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b="1">
                <a:solidFill>
                  <a:srgbClr val="FFFFFF"/>
                </a:solidFill>
                <a:latin typeface="Roboto"/>
                <a:ea typeface="Roboto"/>
                <a:cs typeface="Roboto"/>
                <a:sym typeface="Roboto"/>
              </a:rPr>
              <a:t>Use disease- specific measures of acuity</a:t>
            </a:r>
            <a:endParaRPr sz="2400" b="1">
              <a:solidFill>
                <a:srgbClr val="FFFFFF"/>
              </a:solidFill>
              <a:latin typeface="Roboto"/>
              <a:ea typeface="Roboto"/>
              <a:cs typeface="Roboto"/>
              <a:sym typeface="Roboto"/>
            </a:endParaRPr>
          </a:p>
        </p:txBody>
      </p:sp>
      <p:sp>
        <p:nvSpPr>
          <p:cNvPr id="493" name="Google Shape;493;p37"/>
          <p:cNvSpPr txBox="1"/>
          <p:nvPr/>
        </p:nvSpPr>
        <p:spPr>
          <a:xfrm>
            <a:off x="4721379" y="3218180"/>
            <a:ext cx="1472100" cy="8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700">
                <a:solidFill>
                  <a:schemeClr val="lt1"/>
                </a:solidFill>
                <a:latin typeface="Roboto"/>
                <a:ea typeface="Roboto"/>
                <a:cs typeface="Roboto"/>
                <a:sym typeface="Roboto"/>
              </a:rPr>
              <a:t>Consider disabilities</a:t>
            </a:r>
            <a:endParaRPr sz="1700">
              <a:solidFill>
                <a:schemeClr val="lt1"/>
              </a:solidFill>
              <a:latin typeface="Roboto"/>
              <a:ea typeface="Roboto"/>
              <a:cs typeface="Roboto"/>
              <a:sym typeface="Roboto"/>
            </a:endParaRPr>
          </a:p>
        </p:txBody>
      </p:sp>
      <p:sp>
        <p:nvSpPr>
          <p:cNvPr id="494" name="Google Shape;494;p37"/>
          <p:cNvSpPr txBox="1"/>
          <p:nvPr/>
        </p:nvSpPr>
        <p:spPr>
          <a:xfrm>
            <a:off x="6086924" y="3218180"/>
            <a:ext cx="1472100" cy="8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700">
                <a:solidFill>
                  <a:schemeClr val="lt1"/>
                </a:solidFill>
                <a:latin typeface="Roboto"/>
                <a:ea typeface="Roboto"/>
                <a:cs typeface="Roboto"/>
                <a:sym typeface="Roboto"/>
              </a:rPr>
              <a:t>Omit long-term survival</a:t>
            </a:r>
            <a:endParaRPr sz="1700">
              <a:solidFill>
                <a:schemeClr val="lt1"/>
              </a:solidFill>
              <a:latin typeface="Roboto"/>
              <a:ea typeface="Roboto"/>
              <a:cs typeface="Roboto"/>
              <a:sym typeface="Roboto"/>
            </a:endParaRPr>
          </a:p>
        </p:txBody>
      </p:sp>
      <p:sp>
        <p:nvSpPr>
          <p:cNvPr id="495" name="Google Shape;495;p37"/>
          <p:cNvSpPr txBox="1"/>
          <p:nvPr/>
        </p:nvSpPr>
        <p:spPr>
          <a:xfrm>
            <a:off x="7556030" y="3218180"/>
            <a:ext cx="1472100" cy="8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700">
                <a:solidFill>
                  <a:schemeClr val="lt1"/>
                </a:solidFill>
                <a:latin typeface="Roboto"/>
                <a:ea typeface="Roboto"/>
                <a:cs typeface="Roboto"/>
                <a:sym typeface="Roboto"/>
              </a:rPr>
              <a:t>Use a lottery</a:t>
            </a:r>
            <a:endParaRPr sz="1700">
              <a:solidFill>
                <a:schemeClr val="lt1"/>
              </a:solidFill>
              <a:latin typeface="Roboto"/>
              <a:ea typeface="Roboto"/>
              <a:cs typeface="Roboto"/>
              <a:sym typeface="Roboto"/>
            </a:endParaRPr>
          </a:p>
        </p:txBody>
      </p:sp>
      <p:sp>
        <p:nvSpPr>
          <p:cNvPr id="496" name="Google Shape;496;p37"/>
          <p:cNvSpPr/>
          <p:nvPr/>
        </p:nvSpPr>
        <p:spPr>
          <a:xfrm flipH="1">
            <a:off x="290417" y="2583591"/>
            <a:ext cx="1534800" cy="284100"/>
          </a:xfrm>
          <a:prstGeom prst="parallelogram">
            <a:avLst>
              <a:gd name="adj" fmla="val 9695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497" name="Google Shape;497;p37"/>
          <p:cNvSpPr/>
          <p:nvPr/>
        </p:nvSpPr>
        <p:spPr>
          <a:xfrm>
            <a:off x="289742" y="2897795"/>
            <a:ext cx="1534800" cy="284100"/>
          </a:xfrm>
          <a:prstGeom prst="parallelogram">
            <a:avLst>
              <a:gd name="adj" fmla="val 96952"/>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498" name="Google Shape;498;p37"/>
          <p:cNvSpPr/>
          <p:nvPr/>
        </p:nvSpPr>
        <p:spPr>
          <a:xfrm flipH="1">
            <a:off x="1707087" y="2583591"/>
            <a:ext cx="1534800" cy="284100"/>
          </a:xfrm>
          <a:prstGeom prst="parallelogram">
            <a:avLst>
              <a:gd name="adj" fmla="val 96952"/>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100">
                <a:solidFill>
                  <a:srgbClr val="999999"/>
                </a:solidFill>
              </a:rPr>
              <a:t>  </a:t>
            </a:r>
            <a:endParaRPr sz="2100">
              <a:solidFill>
                <a:srgbClr val="999999"/>
              </a:solidFill>
            </a:endParaRPr>
          </a:p>
        </p:txBody>
      </p:sp>
      <p:sp>
        <p:nvSpPr>
          <p:cNvPr id="499" name="Google Shape;499;p37"/>
          <p:cNvSpPr/>
          <p:nvPr/>
        </p:nvSpPr>
        <p:spPr>
          <a:xfrm>
            <a:off x="1706412" y="2897795"/>
            <a:ext cx="1534800" cy="284100"/>
          </a:xfrm>
          <a:prstGeom prst="parallelogram">
            <a:avLst>
              <a:gd name="adj" fmla="val 96952"/>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500" name="Google Shape;500;p37"/>
          <p:cNvSpPr/>
          <p:nvPr/>
        </p:nvSpPr>
        <p:spPr>
          <a:xfrm flipH="1">
            <a:off x="3124469" y="2583591"/>
            <a:ext cx="1534800" cy="284100"/>
          </a:xfrm>
          <a:prstGeom prst="parallelogram">
            <a:avLst>
              <a:gd name="adj" fmla="val 96952"/>
            </a:avLst>
          </a:prstGeom>
          <a:solidFill>
            <a:srgbClr val="008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501" name="Google Shape;501;p37"/>
          <p:cNvSpPr/>
          <p:nvPr/>
        </p:nvSpPr>
        <p:spPr>
          <a:xfrm>
            <a:off x="3123794" y="2897795"/>
            <a:ext cx="1534800" cy="284100"/>
          </a:xfrm>
          <a:prstGeom prst="parallelogram">
            <a:avLst>
              <a:gd name="adj" fmla="val 96952"/>
            </a:avLst>
          </a:prstGeom>
          <a:solidFill>
            <a:srgbClr val="008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502" name="Google Shape;502;p37"/>
          <p:cNvSpPr/>
          <p:nvPr/>
        </p:nvSpPr>
        <p:spPr>
          <a:xfrm flipH="1">
            <a:off x="4538429" y="2583591"/>
            <a:ext cx="1534800" cy="284100"/>
          </a:xfrm>
          <a:prstGeom prst="parallelogram">
            <a:avLst>
              <a:gd name="adj" fmla="val 96952"/>
            </a:avLst>
          </a:prstGeom>
          <a:solidFill>
            <a:srgbClr val="008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503" name="Google Shape;503;p37"/>
          <p:cNvSpPr/>
          <p:nvPr/>
        </p:nvSpPr>
        <p:spPr>
          <a:xfrm>
            <a:off x="4537754" y="2897795"/>
            <a:ext cx="1534800" cy="284100"/>
          </a:xfrm>
          <a:prstGeom prst="parallelogram">
            <a:avLst>
              <a:gd name="adj" fmla="val 96952"/>
            </a:avLst>
          </a:prstGeom>
          <a:solidFill>
            <a:srgbClr val="008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504" name="Google Shape;504;p37"/>
          <p:cNvSpPr/>
          <p:nvPr/>
        </p:nvSpPr>
        <p:spPr>
          <a:xfrm flipH="1">
            <a:off x="5948158" y="2583591"/>
            <a:ext cx="1534800" cy="284100"/>
          </a:xfrm>
          <a:prstGeom prst="parallelogram">
            <a:avLst>
              <a:gd name="adj" fmla="val 96952"/>
            </a:avLst>
          </a:prstGeom>
          <a:solidFill>
            <a:srgbClr val="008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505" name="Google Shape;505;p37"/>
          <p:cNvSpPr/>
          <p:nvPr/>
        </p:nvSpPr>
        <p:spPr>
          <a:xfrm>
            <a:off x="5947483" y="2897795"/>
            <a:ext cx="1534800" cy="284100"/>
          </a:xfrm>
          <a:prstGeom prst="parallelogram">
            <a:avLst>
              <a:gd name="adj" fmla="val 96952"/>
            </a:avLst>
          </a:prstGeom>
          <a:solidFill>
            <a:srgbClr val="008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506" name="Google Shape;506;p37"/>
          <p:cNvSpPr/>
          <p:nvPr/>
        </p:nvSpPr>
        <p:spPr>
          <a:xfrm flipH="1">
            <a:off x="7362579" y="2583591"/>
            <a:ext cx="1534800" cy="284100"/>
          </a:xfrm>
          <a:prstGeom prst="parallelogram">
            <a:avLst>
              <a:gd name="adj" fmla="val 96952"/>
            </a:avLst>
          </a:prstGeom>
          <a:solidFill>
            <a:srgbClr val="1976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507" name="Google Shape;507;p37"/>
          <p:cNvSpPr/>
          <p:nvPr/>
        </p:nvSpPr>
        <p:spPr>
          <a:xfrm>
            <a:off x="7361904" y="2897795"/>
            <a:ext cx="1534800" cy="284100"/>
          </a:xfrm>
          <a:prstGeom prst="parallelogram">
            <a:avLst>
              <a:gd name="adj" fmla="val 96952"/>
            </a:avLst>
          </a:prstGeom>
          <a:solidFill>
            <a:srgbClr val="1976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38"/>
          <p:cNvSpPr txBox="1">
            <a:spLocks noGrp="1"/>
          </p:cNvSpPr>
          <p:nvPr>
            <p:ph type="title"/>
          </p:nvPr>
        </p:nvSpPr>
        <p:spPr>
          <a:xfrm>
            <a:off x="1297500" y="3175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800"/>
              <a:t>Best practices:</a:t>
            </a:r>
            <a:endParaRPr sz="2800"/>
          </a:p>
          <a:p>
            <a:pPr marL="0" lvl="0" indent="0" algn="l" rtl="0">
              <a:spcBef>
                <a:spcPts val="0"/>
              </a:spcBef>
              <a:spcAft>
                <a:spcPts val="0"/>
              </a:spcAft>
              <a:buNone/>
            </a:pPr>
            <a:r>
              <a:rPr lang="en-GB" sz="2800"/>
              <a:t>How can CSC promote equity?</a:t>
            </a:r>
            <a:endParaRPr sz="2800"/>
          </a:p>
        </p:txBody>
      </p:sp>
      <p:sp>
        <p:nvSpPr>
          <p:cNvPr id="513" name="Google Shape;513;p38"/>
          <p:cNvSpPr txBox="1"/>
          <p:nvPr/>
        </p:nvSpPr>
        <p:spPr>
          <a:xfrm>
            <a:off x="199600" y="3218180"/>
            <a:ext cx="1511400" cy="8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700">
                <a:solidFill>
                  <a:srgbClr val="FFFFFF"/>
                </a:solidFill>
                <a:latin typeface="Roboto"/>
                <a:ea typeface="Roboto"/>
                <a:cs typeface="Roboto"/>
                <a:sym typeface="Roboto"/>
              </a:rPr>
              <a:t>Coordinate</a:t>
            </a:r>
            <a:endParaRPr sz="1700">
              <a:solidFill>
                <a:srgbClr val="FFFFFF"/>
              </a:solidFill>
              <a:latin typeface="Roboto"/>
              <a:ea typeface="Roboto"/>
              <a:cs typeface="Roboto"/>
              <a:sym typeface="Roboto"/>
            </a:endParaRPr>
          </a:p>
        </p:txBody>
      </p:sp>
      <p:sp>
        <p:nvSpPr>
          <p:cNvPr id="514" name="Google Shape;514;p38"/>
          <p:cNvSpPr txBox="1"/>
          <p:nvPr/>
        </p:nvSpPr>
        <p:spPr>
          <a:xfrm>
            <a:off x="1583178" y="3218180"/>
            <a:ext cx="1472100" cy="8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700">
                <a:solidFill>
                  <a:srgbClr val="FFFFFF"/>
                </a:solidFill>
                <a:latin typeface="Roboto"/>
                <a:ea typeface="Roboto"/>
                <a:cs typeface="Roboto"/>
                <a:sym typeface="Roboto"/>
              </a:rPr>
              <a:t>Limit exclusion criteria</a:t>
            </a:r>
            <a:endParaRPr sz="1700">
              <a:solidFill>
                <a:srgbClr val="FFFFFF"/>
              </a:solidFill>
              <a:latin typeface="Roboto"/>
              <a:ea typeface="Roboto"/>
              <a:cs typeface="Roboto"/>
              <a:sym typeface="Roboto"/>
            </a:endParaRPr>
          </a:p>
        </p:txBody>
      </p:sp>
      <p:sp>
        <p:nvSpPr>
          <p:cNvPr id="515" name="Google Shape;515;p38"/>
          <p:cNvSpPr txBox="1"/>
          <p:nvPr/>
        </p:nvSpPr>
        <p:spPr>
          <a:xfrm>
            <a:off x="3055351" y="3218180"/>
            <a:ext cx="1661700" cy="8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700">
                <a:solidFill>
                  <a:srgbClr val="FFFFFF"/>
                </a:solidFill>
                <a:latin typeface="Roboto"/>
                <a:ea typeface="Roboto"/>
                <a:cs typeface="Roboto"/>
                <a:sym typeface="Roboto"/>
              </a:rPr>
              <a:t>Use disease- specific measures of acuity</a:t>
            </a:r>
            <a:endParaRPr sz="1700">
              <a:solidFill>
                <a:srgbClr val="FFFFFF"/>
              </a:solidFill>
              <a:latin typeface="Roboto"/>
              <a:ea typeface="Roboto"/>
              <a:cs typeface="Roboto"/>
              <a:sym typeface="Roboto"/>
            </a:endParaRPr>
          </a:p>
        </p:txBody>
      </p:sp>
      <p:sp>
        <p:nvSpPr>
          <p:cNvPr id="516" name="Google Shape;516;p38"/>
          <p:cNvSpPr txBox="1"/>
          <p:nvPr/>
        </p:nvSpPr>
        <p:spPr>
          <a:xfrm>
            <a:off x="4416575" y="1694175"/>
            <a:ext cx="3065700" cy="8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b="1">
                <a:solidFill>
                  <a:schemeClr val="lt1"/>
                </a:solidFill>
                <a:latin typeface="Roboto"/>
                <a:ea typeface="Roboto"/>
                <a:cs typeface="Roboto"/>
                <a:sym typeface="Roboto"/>
              </a:rPr>
              <a:t>Consider disabilities (and SDOH)</a:t>
            </a:r>
            <a:endParaRPr sz="2400" b="1">
              <a:solidFill>
                <a:schemeClr val="lt1"/>
              </a:solidFill>
              <a:latin typeface="Roboto"/>
              <a:ea typeface="Roboto"/>
              <a:cs typeface="Roboto"/>
              <a:sym typeface="Roboto"/>
            </a:endParaRPr>
          </a:p>
        </p:txBody>
      </p:sp>
      <p:sp>
        <p:nvSpPr>
          <p:cNvPr id="517" name="Google Shape;517;p38"/>
          <p:cNvSpPr txBox="1"/>
          <p:nvPr/>
        </p:nvSpPr>
        <p:spPr>
          <a:xfrm>
            <a:off x="6086924" y="3218180"/>
            <a:ext cx="1472100" cy="8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700">
                <a:solidFill>
                  <a:schemeClr val="lt1"/>
                </a:solidFill>
                <a:latin typeface="Roboto"/>
                <a:ea typeface="Roboto"/>
                <a:cs typeface="Roboto"/>
                <a:sym typeface="Roboto"/>
              </a:rPr>
              <a:t>Omit long-term survival</a:t>
            </a:r>
            <a:endParaRPr sz="1700">
              <a:solidFill>
                <a:schemeClr val="lt1"/>
              </a:solidFill>
              <a:latin typeface="Roboto"/>
              <a:ea typeface="Roboto"/>
              <a:cs typeface="Roboto"/>
              <a:sym typeface="Roboto"/>
            </a:endParaRPr>
          </a:p>
        </p:txBody>
      </p:sp>
      <p:sp>
        <p:nvSpPr>
          <p:cNvPr id="518" name="Google Shape;518;p38"/>
          <p:cNvSpPr txBox="1"/>
          <p:nvPr/>
        </p:nvSpPr>
        <p:spPr>
          <a:xfrm>
            <a:off x="7556030" y="3218180"/>
            <a:ext cx="1472100" cy="8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700">
                <a:solidFill>
                  <a:schemeClr val="lt1"/>
                </a:solidFill>
                <a:latin typeface="Roboto"/>
                <a:ea typeface="Roboto"/>
                <a:cs typeface="Roboto"/>
                <a:sym typeface="Roboto"/>
              </a:rPr>
              <a:t>Use a lottery</a:t>
            </a:r>
            <a:endParaRPr sz="1700">
              <a:solidFill>
                <a:schemeClr val="lt1"/>
              </a:solidFill>
              <a:latin typeface="Roboto"/>
              <a:ea typeface="Roboto"/>
              <a:cs typeface="Roboto"/>
              <a:sym typeface="Roboto"/>
            </a:endParaRPr>
          </a:p>
        </p:txBody>
      </p:sp>
      <p:sp>
        <p:nvSpPr>
          <p:cNvPr id="519" name="Google Shape;519;p38"/>
          <p:cNvSpPr/>
          <p:nvPr/>
        </p:nvSpPr>
        <p:spPr>
          <a:xfrm flipH="1">
            <a:off x="290417" y="2583591"/>
            <a:ext cx="1534800" cy="284100"/>
          </a:xfrm>
          <a:prstGeom prst="parallelogram">
            <a:avLst>
              <a:gd name="adj" fmla="val 9695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520" name="Google Shape;520;p38"/>
          <p:cNvSpPr/>
          <p:nvPr/>
        </p:nvSpPr>
        <p:spPr>
          <a:xfrm>
            <a:off x="289742" y="2897795"/>
            <a:ext cx="1534800" cy="284100"/>
          </a:xfrm>
          <a:prstGeom prst="parallelogram">
            <a:avLst>
              <a:gd name="adj" fmla="val 96952"/>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521" name="Google Shape;521;p38"/>
          <p:cNvSpPr/>
          <p:nvPr/>
        </p:nvSpPr>
        <p:spPr>
          <a:xfrm flipH="1">
            <a:off x="1707087" y="2583591"/>
            <a:ext cx="1534800" cy="284100"/>
          </a:xfrm>
          <a:prstGeom prst="parallelogram">
            <a:avLst>
              <a:gd name="adj" fmla="val 96952"/>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100">
                <a:solidFill>
                  <a:srgbClr val="999999"/>
                </a:solidFill>
              </a:rPr>
              <a:t>  </a:t>
            </a:r>
            <a:endParaRPr sz="2100">
              <a:solidFill>
                <a:srgbClr val="999999"/>
              </a:solidFill>
            </a:endParaRPr>
          </a:p>
        </p:txBody>
      </p:sp>
      <p:sp>
        <p:nvSpPr>
          <p:cNvPr id="522" name="Google Shape;522;p38"/>
          <p:cNvSpPr/>
          <p:nvPr/>
        </p:nvSpPr>
        <p:spPr>
          <a:xfrm>
            <a:off x="1706412" y="2897795"/>
            <a:ext cx="1534800" cy="284100"/>
          </a:xfrm>
          <a:prstGeom prst="parallelogram">
            <a:avLst>
              <a:gd name="adj" fmla="val 96952"/>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523" name="Google Shape;523;p38"/>
          <p:cNvSpPr/>
          <p:nvPr/>
        </p:nvSpPr>
        <p:spPr>
          <a:xfrm flipH="1">
            <a:off x="3124469" y="2583591"/>
            <a:ext cx="1534800" cy="284100"/>
          </a:xfrm>
          <a:prstGeom prst="parallelogram">
            <a:avLst>
              <a:gd name="adj" fmla="val 96952"/>
            </a:avLst>
          </a:prstGeom>
          <a:solidFill>
            <a:srgbClr val="008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524" name="Google Shape;524;p38"/>
          <p:cNvSpPr/>
          <p:nvPr/>
        </p:nvSpPr>
        <p:spPr>
          <a:xfrm>
            <a:off x="3123794" y="2897795"/>
            <a:ext cx="1534800" cy="284100"/>
          </a:xfrm>
          <a:prstGeom prst="parallelogram">
            <a:avLst>
              <a:gd name="adj" fmla="val 96952"/>
            </a:avLst>
          </a:prstGeom>
          <a:solidFill>
            <a:srgbClr val="008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525" name="Google Shape;525;p38"/>
          <p:cNvSpPr/>
          <p:nvPr/>
        </p:nvSpPr>
        <p:spPr>
          <a:xfrm flipH="1">
            <a:off x="4538429" y="2583591"/>
            <a:ext cx="1534800" cy="284100"/>
          </a:xfrm>
          <a:prstGeom prst="parallelogram">
            <a:avLst>
              <a:gd name="adj" fmla="val 96952"/>
            </a:avLst>
          </a:prstGeom>
          <a:solidFill>
            <a:srgbClr val="008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526" name="Google Shape;526;p38"/>
          <p:cNvSpPr/>
          <p:nvPr/>
        </p:nvSpPr>
        <p:spPr>
          <a:xfrm>
            <a:off x="4537754" y="2897795"/>
            <a:ext cx="1534800" cy="284100"/>
          </a:xfrm>
          <a:prstGeom prst="parallelogram">
            <a:avLst>
              <a:gd name="adj" fmla="val 96952"/>
            </a:avLst>
          </a:prstGeom>
          <a:solidFill>
            <a:srgbClr val="008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527" name="Google Shape;527;p38"/>
          <p:cNvSpPr/>
          <p:nvPr/>
        </p:nvSpPr>
        <p:spPr>
          <a:xfrm flipH="1">
            <a:off x="5948158" y="2583591"/>
            <a:ext cx="1534800" cy="284100"/>
          </a:xfrm>
          <a:prstGeom prst="parallelogram">
            <a:avLst>
              <a:gd name="adj" fmla="val 96952"/>
            </a:avLst>
          </a:prstGeom>
          <a:solidFill>
            <a:srgbClr val="008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528" name="Google Shape;528;p38"/>
          <p:cNvSpPr/>
          <p:nvPr/>
        </p:nvSpPr>
        <p:spPr>
          <a:xfrm>
            <a:off x="5947483" y="2897795"/>
            <a:ext cx="1534800" cy="284100"/>
          </a:xfrm>
          <a:prstGeom prst="parallelogram">
            <a:avLst>
              <a:gd name="adj" fmla="val 96952"/>
            </a:avLst>
          </a:prstGeom>
          <a:solidFill>
            <a:srgbClr val="008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529" name="Google Shape;529;p38"/>
          <p:cNvSpPr/>
          <p:nvPr/>
        </p:nvSpPr>
        <p:spPr>
          <a:xfrm flipH="1">
            <a:off x="7362579" y="2583591"/>
            <a:ext cx="1534800" cy="284100"/>
          </a:xfrm>
          <a:prstGeom prst="parallelogram">
            <a:avLst>
              <a:gd name="adj" fmla="val 96952"/>
            </a:avLst>
          </a:prstGeom>
          <a:solidFill>
            <a:srgbClr val="1976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530" name="Google Shape;530;p38"/>
          <p:cNvSpPr/>
          <p:nvPr/>
        </p:nvSpPr>
        <p:spPr>
          <a:xfrm>
            <a:off x="7361904" y="2897795"/>
            <a:ext cx="1534800" cy="284100"/>
          </a:xfrm>
          <a:prstGeom prst="parallelogram">
            <a:avLst>
              <a:gd name="adj" fmla="val 96952"/>
            </a:avLst>
          </a:prstGeom>
          <a:solidFill>
            <a:srgbClr val="1976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39"/>
          <p:cNvSpPr txBox="1">
            <a:spLocks noGrp="1"/>
          </p:cNvSpPr>
          <p:nvPr>
            <p:ph type="title"/>
          </p:nvPr>
        </p:nvSpPr>
        <p:spPr>
          <a:xfrm>
            <a:off x="1297500" y="3175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800"/>
              <a:t>Best practices:</a:t>
            </a:r>
            <a:endParaRPr sz="2800"/>
          </a:p>
          <a:p>
            <a:pPr marL="0" lvl="0" indent="0" algn="l" rtl="0">
              <a:spcBef>
                <a:spcPts val="0"/>
              </a:spcBef>
              <a:spcAft>
                <a:spcPts val="0"/>
              </a:spcAft>
              <a:buNone/>
            </a:pPr>
            <a:r>
              <a:rPr lang="en-GB" sz="2800"/>
              <a:t>How can CSC promote equity?</a:t>
            </a:r>
            <a:endParaRPr sz="2800"/>
          </a:p>
        </p:txBody>
      </p:sp>
      <p:sp>
        <p:nvSpPr>
          <p:cNvPr id="536" name="Google Shape;536;p39"/>
          <p:cNvSpPr txBox="1"/>
          <p:nvPr/>
        </p:nvSpPr>
        <p:spPr>
          <a:xfrm>
            <a:off x="199600" y="3218180"/>
            <a:ext cx="1511400" cy="8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700">
                <a:solidFill>
                  <a:srgbClr val="FFFFFF"/>
                </a:solidFill>
                <a:latin typeface="Roboto"/>
                <a:ea typeface="Roboto"/>
                <a:cs typeface="Roboto"/>
                <a:sym typeface="Roboto"/>
              </a:rPr>
              <a:t>Coordinate</a:t>
            </a:r>
            <a:endParaRPr sz="1700">
              <a:solidFill>
                <a:srgbClr val="FFFFFF"/>
              </a:solidFill>
              <a:latin typeface="Roboto"/>
              <a:ea typeface="Roboto"/>
              <a:cs typeface="Roboto"/>
              <a:sym typeface="Roboto"/>
            </a:endParaRPr>
          </a:p>
        </p:txBody>
      </p:sp>
      <p:sp>
        <p:nvSpPr>
          <p:cNvPr id="537" name="Google Shape;537;p39"/>
          <p:cNvSpPr txBox="1"/>
          <p:nvPr/>
        </p:nvSpPr>
        <p:spPr>
          <a:xfrm>
            <a:off x="1583178" y="3218180"/>
            <a:ext cx="1472100" cy="8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700">
                <a:solidFill>
                  <a:srgbClr val="FFFFFF"/>
                </a:solidFill>
                <a:latin typeface="Roboto"/>
                <a:ea typeface="Roboto"/>
                <a:cs typeface="Roboto"/>
                <a:sym typeface="Roboto"/>
              </a:rPr>
              <a:t>Limit exclusion criteria</a:t>
            </a:r>
            <a:endParaRPr sz="1700">
              <a:solidFill>
                <a:srgbClr val="FFFFFF"/>
              </a:solidFill>
              <a:latin typeface="Roboto"/>
              <a:ea typeface="Roboto"/>
              <a:cs typeface="Roboto"/>
              <a:sym typeface="Roboto"/>
            </a:endParaRPr>
          </a:p>
        </p:txBody>
      </p:sp>
      <p:sp>
        <p:nvSpPr>
          <p:cNvPr id="538" name="Google Shape;538;p39"/>
          <p:cNvSpPr txBox="1"/>
          <p:nvPr/>
        </p:nvSpPr>
        <p:spPr>
          <a:xfrm>
            <a:off x="3055351" y="3218180"/>
            <a:ext cx="1661700" cy="8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700">
                <a:solidFill>
                  <a:srgbClr val="FFFFFF"/>
                </a:solidFill>
                <a:latin typeface="Roboto"/>
                <a:ea typeface="Roboto"/>
                <a:cs typeface="Roboto"/>
                <a:sym typeface="Roboto"/>
              </a:rPr>
              <a:t>Use disease- specific measures of acuity</a:t>
            </a:r>
            <a:endParaRPr sz="1700">
              <a:solidFill>
                <a:srgbClr val="FFFFFF"/>
              </a:solidFill>
              <a:latin typeface="Roboto"/>
              <a:ea typeface="Roboto"/>
              <a:cs typeface="Roboto"/>
              <a:sym typeface="Roboto"/>
            </a:endParaRPr>
          </a:p>
        </p:txBody>
      </p:sp>
      <p:sp>
        <p:nvSpPr>
          <p:cNvPr id="539" name="Google Shape;539;p39"/>
          <p:cNvSpPr txBox="1"/>
          <p:nvPr/>
        </p:nvSpPr>
        <p:spPr>
          <a:xfrm>
            <a:off x="4721379" y="3218180"/>
            <a:ext cx="1472100" cy="8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700">
                <a:solidFill>
                  <a:schemeClr val="lt1"/>
                </a:solidFill>
                <a:latin typeface="Roboto"/>
                <a:ea typeface="Roboto"/>
                <a:cs typeface="Roboto"/>
                <a:sym typeface="Roboto"/>
              </a:rPr>
              <a:t>Consider disabilities</a:t>
            </a:r>
            <a:endParaRPr sz="1700">
              <a:solidFill>
                <a:schemeClr val="lt1"/>
              </a:solidFill>
              <a:latin typeface="Roboto"/>
              <a:ea typeface="Roboto"/>
              <a:cs typeface="Roboto"/>
              <a:sym typeface="Roboto"/>
            </a:endParaRPr>
          </a:p>
        </p:txBody>
      </p:sp>
      <p:sp>
        <p:nvSpPr>
          <p:cNvPr id="540" name="Google Shape;540;p39"/>
          <p:cNvSpPr txBox="1"/>
          <p:nvPr/>
        </p:nvSpPr>
        <p:spPr>
          <a:xfrm>
            <a:off x="5858326" y="1694175"/>
            <a:ext cx="2357700" cy="8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b="1">
                <a:solidFill>
                  <a:schemeClr val="lt1"/>
                </a:solidFill>
                <a:latin typeface="Roboto"/>
                <a:ea typeface="Roboto"/>
                <a:cs typeface="Roboto"/>
                <a:sym typeface="Roboto"/>
              </a:rPr>
              <a:t>Omit long-term survival</a:t>
            </a:r>
            <a:endParaRPr sz="2400" b="1">
              <a:solidFill>
                <a:schemeClr val="lt1"/>
              </a:solidFill>
              <a:latin typeface="Roboto"/>
              <a:ea typeface="Roboto"/>
              <a:cs typeface="Roboto"/>
              <a:sym typeface="Roboto"/>
            </a:endParaRPr>
          </a:p>
        </p:txBody>
      </p:sp>
      <p:sp>
        <p:nvSpPr>
          <p:cNvPr id="541" name="Google Shape;541;p39"/>
          <p:cNvSpPr txBox="1"/>
          <p:nvPr/>
        </p:nvSpPr>
        <p:spPr>
          <a:xfrm>
            <a:off x="7556030" y="3218180"/>
            <a:ext cx="1472100" cy="8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700">
                <a:solidFill>
                  <a:schemeClr val="lt1"/>
                </a:solidFill>
                <a:latin typeface="Roboto"/>
                <a:ea typeface="Roboto"/>
                <a:cs typeface="Roboto"/>
                <a:sym typeface="Roboto"/>
              </a:rPr>
              <a:t>Use a lottery</a:t>
            </a:r>
            <a:endParaRPr sz="1700">
              <a:solidFill>
                <a:schemeClr val="lt1"/>
              </a:solidFill>
              <a:latin typeface="Roboto"/>
              <a:ea typeface="Roboto"/>
              <a:cs typeface="Roboto"/>
              <a:sym typeface="Roboto"/>
            </a:endParaRPr>
          </a:p>
        </p:txBody>
      </p:sp>
      <p:sp>
        <p:nvSpPr>
          <p:cNvPr id="542" name="Google Shape;542;p39"/>
          <p:cNvSpPr/>
          <p:nvPr/>
        </p:nvSpPr>
        <p:spPr>
          <a:xfrm flipH="1">
            <a:off x="290417" y="2583591"/>
            <a:ext cx="1534800" cy="284100"/>
          </a:xfrm>
          <a:prstGeom prst="parallelogram">
            <a:avLst>
              <a:gd name="adj" fmla="val 9695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543" name="Google Shape;543;p39"/>
          <p:cNvSpPr/>
          <p:nvPr/>
        </p:nvSpPr>
        <p:spPr>
          <a:xfrm>
            <a:off x="289742" y="2897795"/>
            <a:ext cx="1534800" cy="284100"/>
          </a:xfrm>
          <a:prstGeom prst="parallelogram">
            <a:avLst>
              <a:gd name="adj" fmla="val 96952"/>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544" name="Google Shape;544;p39"/>
          <p:cNvSpPr/>
          <p:nvPr/>
        </p:nvSpPr>
        <p:spPr>
          <a:xfrm flipH="1">
            <a:off x="1707087" y="2583591"/>
            <a:ext cx="1534800" cy="284100"/>
          </a:xfrm>
          <a:prstGeom prst="parallelogram">
            <a:avLst>
              <a:gd name="adj" fmla="val 96952"/>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100">
                <a:solidFill>
                  <a:srgbClr val="999999"/>
                </a:solidFill>
              </a:rPr>
              <a:t>  </a:t>
            </a:r>
            <a:endParaRPr sz="2100">
              <a:solidFill>
                <a:srgbClr val="999999"/>
              </a:solidFill>
            </a:endParaRPr>
          </a:p>
        </p:txBody>
      </p:sp>
      <p:sp>
        <p:nvSpPr>
          <p:cNvPr id="545" name="Google Shape;545;p39"/>
          <p:cNvSpPr/>
          <p:nvPr/>
        </p:nvSpPr>
        <p:spPr>
          <a:xfrm>
            <a:off x="1706412" y="2897795"/>
            <a:ext cx="1534800" cy="284100"/>
          </a:xfrm>
          <a:prstGeom prst="parallelogram">
            <a:avLst>
              <a:gd name="adj" fmla="val 96952"/>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546" name="Google Shape;546;p39"/>
          <p:cNvSpPr/>
          <p:nvPr/>
        </p:nvSpPr>
        <p:spPr>
          <a:xfrm flipH="1">
            <a:off x="3124469" y="2583591"/>
            <a:ext cx="1534800" cy="284100"/>
          </a:xfrm>
          <a:prstGeom prst="parallelogram">
            <a:avLst>
              <a:gd name="adj" fmla="val 96952"/>
            </a:avLst>
          </a:prstGeom>
          <a:solidFill>
            <a:srgbClr val="008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547" name="Google Shape;547;p39"/>
          <p:cNvSpPr/>
          <p:nvPr/>
        </p:nvSpPr>
        <p:spPr>
          <a:xfrm>
            <a:off x="3123794" y="2897795"/>
            <a:ext cx="1534800" cy="284100"/>
          </a:xfrm>
          <a:prstGeom prst="parallelogram">
            <a:avLst>
              <a:gd name="adj" fmla="val 96952"/>
            </a:avLst>
          </a:prstGeom>
          <a:solidFill>
            <a:srgbClr val="008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548" name="Google Shape;548;p39"/>
          <p:cNvSpPr/>
          <p:nvPr/>
        </p:nvSpPr>
        <p:spPr>
          <a:xfrm flipH="1">
            <a:off x="4538429" y="2583591"/>
            <a:ext cx="1534800" cy="284100"/>
          </a:xfrm>
          <a:prstGeom prst="parallelogram">
            <a:avLst>
              <a:gd name="adj" fmla="val 96952"/>
            </a:avLst>
          </a:prstGeom>
          <a:solidFill>
            <a:srgbClr val="008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549" name="Google Shape;549;p39"/>
          <p:cNvSpPr/>
          <p:nvPr/>
        </p:nvSpPr>
        <p:spPr>
          <a:xfrm>
            <a:off x="4537754" y="2897795"/>
            <a:ext cx="1534800" cy="284100"/>
          </a:xfrm>
          <a:prstGeom prst="parallelogram">
            <a:avLst>
              <a:gd name="adj" fmla="val 96952"/>
            </a:avLst>
          </a:prstGeom>
          <a:solidFill>
            <a:srgbClr val="008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550" name="Google Shape;550;p39"/>
          <p:cNvSpPr/>
          <p:nvPr/>
        </p:nvSpPr>
        <p:spPr>
          <a:xfrm flipH="1">
            <a:off x="5948158" y="2583591"/>
            <a:ext cx="1534800" cy="284100"/>
          </a:xfrm>
          <a:prstGeom prst="parallelogram">
            <a:avLst>
              <a:gd name="adj" fmla="val 96952"/>
            </a:avLst>
          </a:prstGeom>
          <a:solidFill>
            <a:srgbClr val="008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551" name="Google Shape;551;p39"/>
          <p:cNvSpPr/>
          <p:nvPr/>
        </p:nvSpPr>
        <p:spPr>
          <a:xfrm>
            <a:off x="5947483" y="2897795"/>
            <a:ext cx="1534800" cy="284100"/>
          </a:xfrm>
          <a:prstGeom prst="parallelogram">
            <a:avLst>
              <a:gd name="adj" fmla="val 96952"/>
            </a:avLst>
          </a:prstGeom>
          <a:solidFill>
            <a:srgbClr val="008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552" name="Google Shape;552;p39"/>
          <p:cNvSpPr/>
          <p:nvPr/>
        </p:nvSpPr>
        <p:spPr>
          <a:xfrm flipH="1">
            <a:off x="7362579" y="2583591"/>
            <a:ext cx="1534800" cy="284100"/>
          </a:xfrm>
          <a:prstGeom prst="parallelogram">
            <a:avLst>
              <a:gd name="adj" fmla="val 96952"/>
            </a:avLst>
          </a:prstGeom>
          <a:solidFill>
            <a:srgbClr val="1976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553" name="Google Shape;553;p39"/>
          <p:cNvSpPr/>
          <p:nvPr/>
        </p:nvSpPr>
        <p:spPr>
          <a:xfrm>
            <a:off x="7361904" y="2897795"/>
            <a:ext cx="1534800" cy="284100"/>
          </a:xfrm>
          <a:prstGeom prst="parallelogram">
            <a:avLst>
              <a:gd name="adj" fmla="val 96952"/>
            </a:avLst>
          </a:prstGeom>
          <a:solidFill>
            <a:srgbClr val="1976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40"/>
          <p:cNvSpPr txBox="1">
            <a:spLocks noGrp="1"/>
          </p:cNvSpPr>
          <p:nvPr>
            <p:ph type="title"/>
          </p:nvPr>
        </p:nvSpPr>
        <p:spPr>
          <a:xfrm>
            <a:off x="1297500" y="3175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800"/>
              <a:t>Best practices:</a:t>
            </a:r>
            <a:endParaRPr sz="2800"/>
          </a:p>
          <a:p>
            <a:pPr marL="0" lvl="0" indent="0" algn="l" rtl="0">
              <a:spcBef>
                <a:spcPts val="0"/>
              </a:spcBef>
              <a:spcAft>
                <a:spcPts val="0"/>
              </a:spcAft>
              <a:buNone/>
            </a:pPr>
            <a:r>
              <a:rPr lang="en-GB" sz="2800"/>
              <a:t>How can CSC promote equity?</a:t>
            </a:r>
            <a:endParaRPr sz="2800"/>
          </a:p>
        </p:txBody>
      </p:sp>
      <p:sp>
        <p:nvSpPr>
          <p:cNvPr id="559" name="Google Shape;559;p40"/>
          <p:cNvSpPr txBox="1"/>
          <p:nvPr/>
        </p:nvSpPr>
        <p:spPr>
          <a:xfrm>
            <a:off x="199600" y="3218180"/>
            <a:ext cx="1511400" cy="8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700">
                <a:solidFill>
                  <a:srgbClr val="FFFFFF"/>
                </a:solidFill>
                <a:latin typeface="Roboto"/>
                <a:ea typeface="Roboto"/>
                <a:cs typeface="Roboto"/>
                <a:sym typeface="Roboto"/>
              </a:rPr>
              <a:t>Coordinate</a:t>
            </a:r>
            <a:endParaRPr sz="1700">
              <a:solidFill>
                <a:srgbClr val="FFFFFF"/>
              </a:solidFill>
              <a:latin typeface="Roboto"/>
              <a:ea typeface="Roboto"/>
              <a:cs typeface="Roboto"/>
              <a:sym typeface="Roboto"/>
            </a:endParaRPr>
          </a:p>
        </p:txBody>
      </p:sp>
      <p:sp>
        <p:nvSpPr>
          <p:cNvPr id="560" name="Google Shape;560;p40"/>
          <p:cNvSpPr txBox="1"/>
          <p:nvPr/>
        </p:nvSpPr>
        <p:spPr>
          <a:xfrm>
            <a:off x="1583178" y="3218180"/>
            <a:ext cx="1472100" cy="8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700">
                <a:solidFill>
                  <a:srgbClr val="FFFFFF"/>
                </a:solidFill>
                <a:latin typeface="Roboto"/>
                <a:ea typeface="Roboto"/>
                <a:cs typeface="Roboto"/>
                <a:sym typeface="Roboto"/>
              </a:rPr>
              <a:t>Limit exclusion criteria</a:t>
            </a:r>
            <a:endParaRPr sz="1700">
              <a:solidFill>
                <a:srgbClr val="FFFFFF"/>
              </a:solidFill>
              <a:latin typeface="Roboto"/>
              <a:ea typeface="Roboto"/>
              <a:cs typeface="Roboto"/>
              <a:sym typeface="Roboto"/>
            </a:endParaRPr>
          </a:p>
        </p:txBody>
      </p:sp>
      <p:sp>
        <p:nvSpPr>
          <p:cNvPr id="561" name="Google Shape;561;p40"/>
          <p:cNvSpPr txBox="1"/>
          <p:nvPr/>
        </p:nvSpPr>
        <p:spPr>
          <a:xfrm>
            <a:off x="3055351" y="3218180"/>
            <a:ext cx="1661700" cy="8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700">
                <a:solidFill>
                  <a:srgbClr val="FFFFFF"/>
                </a:solidFill>
                <a:latin typeface="Roboto"/>
                <a:ea typeface="Roboto"/>
                <a:cs typeface="Roboto"/>
                <a:sym typeface="Roboto"/>
              </a:rPr>
              <a:t>Use disease- specific measures of acuity</a:t>
            </a:r>
            <a:endParaRPr sz="1700">
              <a:solidFill>
                <a:srgbClr val="FFFFFF"/>
              </a:solidFill>
              <a:latin typeface="Roboto"/>
              <a:ea typeface="Roboto"/>
              <a:cs typeface="Roboto"/>
              <a:sym typeface="Roboto"/>
            </a:endParaRPr>
          </a:p>
        </p:txBody>
      </p:sp>
      <p:sp>
        <p:nvSpPr>
          <p:cNvPr id="562" name="Google Shape;562;p40"/>
          <p:cNvSpPr txBox="1"/>
          <p:nvPr/>
        </p:nvSpPr>
        <p:spPr>
          <a:xfrm>
            <a:off x="4721379" y="3218180"/>
            <a:ext cx="1472100" cy="8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700">
                <a:solidFill>
                  <a:schemeClr val="lt1"/>
                </a:solidFill>
                <a:latin typeface="Roboto"/>
                <a:ea typeface="Roboto"/>
                <a:cs typeface="Roboto"/>
                <a:sym typeface="Roboto"/>
              </a:rPr>
              <a:t>Consider disabilities</a:t>
            </a:r>
            <a:endParaRPr sz="1700">
              <a:solidFill>
                <a:schemeClr val="lt1"/>
              </a:solidFill>
              <a:latin typeface="Roboto"/>
              <a:ea typeface="Roboto"/>
              <a:cs typeface="Roboto"/>
              <a:sym typeface="Roboto"/>
            </a:endParaRPr>
          </a:p>
        </p:txBody>
      </p:sp>
      <p:sp>
        <p:nvSpPr>
          <p:cNvPr id="563" name="Google Shape;563;p40"/>
          <p:cNvSpPr txBox="1"/>
          <p:nvPr/>
        </p:nvSpPr>
        <p:spPr>
          <a:xfrm>
            <a:off x="6086924" y="3218180"/>
            <a:ext cx="1472100" cy="8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700">
                <a:solidFill>
                  <a:schemeClr val="lt1"/>
                </a:solidFill>
                <a:latin typeface="Roboto"/>
                <a:ea typeface="Roboto"/>
                <a:cs typeface="Roboto"/>
                <a:sym typeface="Roboto"/>
              </a:rPr>
              <a:t>Omit long-term survival</a:t>
            </a:r>
            <a:endParaRPr sz="1700">
              <a:solidFill>
                <a:schemeClr val="lt1"/>
              </a:solidFill>
              <a:latin typeface="Roboto"/>
              <a:ea typeface="Roboto"/>
              <a:cs typeface="Roboto"/>
              <a:sym typeface="Roboto"/>
            </a:endParaRPr>
          </a:p>
        </p:txBody>
      </p:sp>
      <p:sp>
        <p:nvSpPr>
          <p:cNvPr id="564" name="Google Shape;564;p40"/>
          <p:cNvSpPr txBox="1"/>
          <p:nvPr/>
        </p:nvSpPr>
        <p:spPr>
          <a:xfrm>
            <a:off x="7366424" y="1694175"/>
            <a:ext cx="1661700" cy="8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b="1">
                <a:solidFill>
                  <a:schemeClr val="lt1"/>
                </a:solidFill>
                <a:latin typeface="Roboto"/>
                <a:ea typeface="Roboto"/>
                <a:cs typeface="Roboto"/>
                <a:sym typeface="Roboto"/>
              </a:rPr>
              <a:t>Use a lottery</a:t>
            </a:r>
            <a:endParaRPr sz="2400" b="1">
              <a:solidFill>
                <a:schemeClr val="lt1"/>
              </a:solidFill>
              <a:latin typeface="Roboto"/>
              <a:ea typeface="Roboto"/>
              <a:cs typeface="Roboto"/>
              <a:sym typeface="Roboto"/>
            </a:endParaRPr>
          </a:p>
        </p:txBody>
      </p:sp>
      <p:sp>
        <p:nvSpPr>
          <p:cNvPr id="565" name="Google Shape;565;p40"/>
          <p:cNvSpPr/>
          <p:nvPr/>
        </p:nvSpPr>
        <p:spPr>
          <a:xfrm flipH="1">
            <a:off x="290417" y="2583591"/>
            <a:ext cx="1534800" cy="284100"/>
          </a:xfrm>
          <a:prstGeom prst="parallelogram">
            <a:avLst>
              <a:gd name="adj" fmla="val 9695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566" name="Google Shape;566;p40"/>
          <p:cNvSpPr/>
          <p:nvPr/>
        </p:nvSpPr>
        <p:spPr>
          <a:xfrm>
            <a:off x="289742" y="2897795"/>
            <a:ext cx="1534800" cy="284100"/>
          </a:xfrm>
          <a:prstGeom prst="parallelogram">
            <a:avLst>
              <a:gd name="adj" fmla="val 96952"/>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567" name="Google Shape;567;p40"/>
          <p:cNvSpPr/>
          <p:nvPr/>
        </p:nvSpPr>
        <p:spPr>
          <a:xfrm flipH="1">
            <a:off x="1707087" y="2583591"/>
            <a:ext cx="1534800" cy="284100"/>
          </a:xfrm>
          <a:prstGeom prst="parallelogram">
            <a:avLst>
              <a:gd name="adj" fmla="val 96952"/>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100">
                <a:solidFill>
                  <a:srgbClr val="999999"/>
                </a:solidFill>
              </a:rPr>
              <a:t>  </a:t>
            </a:r>
            <a:endParaRPr sz="2100">
              <a:solidFill>
                <a:srgbClr val="999999"/>
              </a:solidFill>
            </a:endParaRPr>
          </a:p>
        </p:txBody>
      </p:sp>
      <p:sp>
        <p:nvSpPr>
          <p:cNvPr id="568" name="Google Shape;568;p40"/>
          <p:cNvSpPr/>
          <p:nvPr/>
        </p:nvSpPr>
        <p:spPr>
          <a:xfrm>
            <a:off x="1706412" y="2897795"/>
            <a:ext cx="1534800" cy="284100"/>
          </a:xfrm>
          <a:prstGeom prst="parallelogram">
            <a:avLst>
              <a:gd name="adj" fmla="val 96952"/>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569" name="Google Shape;569;p40"/>
          <p:cNvSpPr/>
          <p:nvPr/>
        </p:nvSpPr>
        <p:spPr>
          <a:xfrm flipH="1">
            <a:off x="3124469" y="2583591"/>
            <a:ext cx="1534800" cy="284100"/>
          </a:xfrm>
          <a:prstGeom prst="parallelogram">
            <a:avLst>
              <a:gd name="adj" fmla="val 96952"/>
            </a:avLst>
          </a:prstGeom>
          <a:solidFill>
            <a:srgbClr val="008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570" name="Google Shape;570;p40"/>
          <p:cNvSpPr/>
          <p:nvPr/>
        </p:nvSpPr>
        <p:spPr>
          <a:xfrm>
            <a:off x="3123794" y="2897795"/>
            <a:ext cx="1534800" cy="284100"/>
          </a:xfrm>
          <a:prstGeom prst="parallelogram">
            <a:avLst>
              <a:gd name="adj" fmla="val 96952"/>
            </a:avLst>
          </a:prstGeom>
          <a:solidFill>
            <a:srgbClr val="008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571" name="Google Shape;571;p40"/>
          <p:cNvSpPr/>
          <p:nvPr/>
        </p:nvSpPr>
        <p:spPr>
          <a:xfrm flipH="1">
            <a:off x="4538429" y="2583591"/>
            <a:ext cx="1534800" cy="284100"/>
          </a:xfrm>
          <a:prstGeom prst="parallelogram">
            <a:avLst>
              <a:gd name="adj" fmla="val 96952"/>
            </a:avLst>
          </a:prstGeom>
          <a:solidFill>
            <a:srgbClr val="008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572" name="Google Shape;572;p40"/>
          <p:cNvSpPr/>
          <p:nvPr/>
        </p:nvSpPr>
        <p:spPr>
          <a:xfrm>
            <a:off x="4537754" y="2897795"/>
            <a:ext cx="1534800" cy="284100"/>
          </a:xfrm>
          <a:prstGeom prst="parallelogram">
            <a:avLst>
              <a:gd name="adj" fmla="val 96952"/>
            </a:avLst>
          </a:prstGeom>
          <a:solidFill>
            <a:srgbClr val="008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573" name="Google Shape;573;p40"/>
          <p:cNvSpPr/>
          <p:nvPr/>
        </p:nvSpPr>
        <p:spPr>
          <a:xfrm flipH="1">
            <a:off x="5948158" y="2583591"/>
            <a:ext cx="1534800" cy="284100"/>
          </a:xfrm>
          <a:prstGeom prst="parallelogram">
            <a:avLst>
              <a:gd name="adj" fmla="val 96952"/>
            </a:avLst>
          </a:prstGeom>
          <a:solidFill>
            <a:srgbClr val="008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574" name="Google Shape;574;p40"/>
          <p:cNvSpPr/>
          <p:nvPr/>
        </p:nvSpPr>
        <p:spPr>
          <a:xfrm>
            <a:off x="5947483" y="2897795"/>
            <a:ext cx="1534800" cy="284100"/>
          </a:xfrm>
          <a:prstGeom prst="parallelogram">
            <a:avLst>
              <a:gd name="adj" fmla="val 96952"/>
            </a:avLst>
          </a:prstGeom>
          <a:solidFill>
            <a:srgbClr val="008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575" name="Google Shape;575;p40"/>
          <p:cNvSpPr/>
          <p:nvPr/>
        </p:nvSpPr>
        <p:spPr>
          <a:xfrm flipH="1">
            <a:off x="7362579" y="2583591"/>
            <a:ext cx="1534800" cy="284100"/>
          </a:xfrm>
          <a:prstGeom prst="parallelogram">
            <a:avLst>
              <a:gd name="adj" fmla="val 96952"/>
            </a:avLst>
          </a:prstGeom>
          <a:solidFill>
            <a:srgbClr val="1976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576" name="Google Shape;576;p40"/>
          <p:cNvSpPr/>
          <p:nvPr/>
        </p:nvSpPr>
        <p:spPr>
          <a:xfrm>
            <a:off x="7361904" y="2897795"/>
            <a:ext cx="1534800" cy="284100"/>
          </a:xfrm>
          <a:prstGeom prst="parallelogram">
            <a:avLst>
              <a:gd name="adj" fmla="val 96952"/>
            </a:avLst>
          </a:prstGeom>
          <a:solidFill>
            <a:srgbClr val="1976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41"/>
          <p:cNvSpPr txBox="1">
            <a:spLocks noGrp="1"/>
          </p:cNvSpPr>
          <p:nvPr>
            <p:ph type="title"/>
          </p:nvPr>
        </p:nvSpPr>
        <p:spPr>
          <a:xfrm>
            <a:off x="1297500" y="3175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800"/>
              <a:t>Best practices:</a:t>
            </a:r>
            <a:endParaRPr sz="2800"/>
          </a:p>
          <a:p>
            <a:pPr marL="0" lvl="0" indent="0" algn="l" rtl="0">
              <a:spcBef>
                <a:spcPts val="0"/>
              </a:spcBef>
              <a:spcAft>
                <a:spcPts val="0"/>
              </a:spcAft>
              <a:buNone/>
            </a:pPr>
            <a:r>
              <a:rPr lang="en-GB" sz="2800"/>
              <a:t>How can CSC promote equity?</a:t>
            </a:r>
            <a:endParaRPr sz="2800"/>
          </a:p>
        </p:txBody>
      </p:sp>
      <p:sp>
        <p:nvSpPr>
          <p:cNvPr id="582" name="Google Shape;582;p41"/>
          <p:cNvSpPr txBox="1"/>
          <p:nvPr/>
        </p:nvSpPr>
        <p:spPr>
          <a:xfrm>
            <a:off x="213550" y="2078500"/>
            <a:ext cx="1873200" cy="8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200">
                <a:solidFill>
                  <a:srgbClr val="FFFFFF"/>
                </a:solidFill>
                <a:latin typeface="Roboto"/>
                <a:ea typeface="Roboto"/>
                <a:cs typeface="Roboto"/>
                <a:sym typeface="Roboto"/>
              </a:rPr>
              <a:t>Coordinate</a:t>
            </a:r>
            <a:endParaRPr sz="2200">
              <a:solidFill>
                <a:srgbClr val="FFFFFF"/>
              </a:solidFill>
              <a:latin typeface="Roboto"/>
              <a:ea typeface="Roboto"/>
              <a:cs typeface="Roboto"/>
              <a:sym typeface="Roboto"/>
            </a:endParaRPr>
          </a:p>
        </p:txBody>
      </p:sp>
      <p:sp>
        <p:nvSpPr>
          <p:cNvPr id="583" name="Google Shape;583;p41"/>
          <p:cNvSpPr txBox="1"/>
          <p:nvPr/>
        </p:nvSpPr>
        <p:spPr>
          <a:xfrm>
            <a:off x="1586025" y="3212000"/>
            <a:ext cx="2253600" cy="8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200">
                <a:solidFill>
                  <a:srgbClr val="FFFFFF"/>
                </a:solidFill>
                <a:latin typeface="Roboto"/>
                <a:ea typeface="Roboto"/>
                <a:cs typeface="Roboto"/>
                <a:sym typeface="Roboto"/>
              </a:rPr>
              <a:t>Limit exclusion criteria</a:t>
            </a:r>
            <a:endParaRPr sz="2200">
              <a:solidFill>
                <a:srgbClr val="FFFFFF"/>
              </a:solidFill>
              <a:latin typeface="Roboto"/>
              <a:ea typeface="Roboto"/>
              <a:cs typeface="Roboto"/>
              <a:sym typeface="Roboto"/>
            </a:endParaRPr>
          </a:p>
        </p:txBody>
      </p:sp>
      <p:sp>
        <p:nvSpPr>
          <p:cNvPr id="584" name="Google Shape;584;p41"/>
          <p:cNvSpPr txBox="1"/>
          <p:nvPr/>
        </p:nvSpPr>
        <p:spPr>
          <a:xfrm>
            <a:off x="3055350" y="1770375"/>
            <a:ext cx="2748300" cy="8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200">
                <a:solidFill>
                  <a:srgbClr val="FFFFFF"/>
                </a:solidFill>
                <a:latin typeface="Roboto"/>
                <a:ea typeface="Roboto"/>
                <a:cs typeface="Roboto"/>
                <a:sym typeface="Roboto"/>
              </a:rPr>
              <a:t>Disease- specific measures of acuity</a:t>
            </a:r>
            <a:endParaRPr sz="2200">
              <a:solidFill>
                <a:srgbClr val="FFFFFF"/>
              </a:solidFill>
              <a:latin typeface="Roboto"/>
              <a:ea typeface="Roboto"/>
              <a:cs typeface="Roboto"/>
              <a:sym typeface="Roboto"/>
            </a:endParaRPr>
          </a:p>
        </p:txBody>
      </p:sp>
      <p:sp>
        <p:nvSpPr>
          <p:cNvPr id="585" name="Google Shape;585;p41"/>
          <p:cNvSpPr txBox="1"/>
          <p:nvPr/>
        </p:nvSpPr>
        <p:spPr>
          <a:xfrm>
            <a:off x="4492899" y="3216475"/>
            <a:ext cx="1661700" cy="8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200">
                <a:solidFill>
                  <a:schemeClr val="lt1"/>
                </a:solidFill>
                <a:latin typeface="Roboto"/>
                <a:ea typeface="Roboto"/>
                <a:cs typeface="Roboto"/>
                <a:sym typeface="Roboto"/>
              </a:rPr>
              <a:t>Consider disabilities</a:t>
            </a:r>
            <a:endParaRPr sz="2200">
              <a:solidFill>
                <a:schemeClr val="lt1"/>
              </a:solidFill>
              <a:latin typeface="Roboto"/>
              <a:ea typeface="Roboto"/>
              <a:cs typeface="Roboto"/>
              <a:sym typeface="Roboto"/>
            </a:endParaRPr>
          </a:p>
        </p:txBody>
      </p:sp>
      <p:sp>
        <p:nvSpPr>
          <p:cNvPr id="586" name="Google Shape;586;p41"/>
          <p:cNvSpPr txBox="1"/>
          <p:nvPr/>
        </p:nvSpPr>
        <p:spPr>
          <a:xfrm>
            <a:off x="5858325" y="1770375"/>
            <a:ext cx="2157900" cy="8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200">
                <a:solidFill>
                  <a:schemeClr val="lt1"/>
                </a:solidFill>
                <a:latin typeface="Roboto"/>
                <a:ea typeface="Roboto"/>
                <a:cs typeface="Roboto"/>
                <a:sym typeface="Roboto"/>
              </a:rPr>
              <a:t>Omit long-term survival</a:t>
            </a:r>
            <a:endParaRPr sz="2200">
              <a:solidFill>
                <a:schemeClr val="lt1"/>
              </a:solidFill>
              <a:latin typeface="Roboto"/>
              <a:ea typeface="Roboto"/>
              <a:cs typeface="Roboto"/>
              <a:sym typeface="Roboto"/>
            </a:endParaRPr>
          </a:p>
        </p:txBody>
      </p:sp>
      <p:sp>
        <p:nvSpPr>
          <p:cNvPr id="587" name="Google Shape;587;p41"/>
          <p:cNvSpPr txBox="1"/>
          <p:nvPr/>
        </p:nvSpPr>
        <p:spPr>
          <a:xfrm>
            <a:off x="7436980" y="3216480"/>
            <a:ext cx="1472100" cy="8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200">
                <a:solidFill>
                  <a:schemeClr val="lt1"/>
                </a:solidFill>
                <a:latin typeface="Roboto"/>
                <a:ea typeface="Roboto"/>
                <a:cs typeface="Roboto"/>
                <a:sym typeface="Roboto"/>
              </a:rPr>
              <a:t>Use a lottery</a:t>
            </a:r>
            <a:endParaRPr sz="2200">
              <a:solidFill>
                <a:schemeClr val="lt1"/>
              </a:solidFill>
              <a:latin typeface="Roboto"/>
              <a:ea typeface="Roboto"/>
              <a:cs typeface="Roboto"/>
              <a:sym typeface="Roboto"/>
            </a:endParaRPr>
          </a:p>
        </p:txBody>
      </p:sp>
      <p:sp>
        <p:nvSpPr>
          <p:cNvPr id="588" name="Google Shape;588;p41"/>
          <p:cNvSpPr/>
          <p:nvPr/>
        </p:nvSpPr>
        <p:spPr>
          <a:xfrm flipH="1">
            <a:off x="290417" y="2583591"/>
            <a:ext cx="1534800" cy="284100"/>
          </a:xfrm>
          <a:prstGeom prst="parallelogram">
            <a:avLst>
              <a:gd name="adj" fmla="val 9695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589" name="Google Shape;589;p41"/>
          <p:cNvSpPr/>
          <p:nvPr/>
        </p:nvSpPr>
        <p:spPr>
          <a:xfrm>
            <a:off x="289742" y="2897795"/>
            <a:ext cx="1534800" cy="284100"/>
          </a:xfrm>
          <a:prstGeom prst="parallelogram">
            <a:avLst>
              <a:gd name="adj" fmla="val 96952"/>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590" name="Google Shape;590;p41"/>
          <p:cNvSpPr/>
          <p:nvPr/>
        </p:nvSpPr>
        <p:spPr>
          <a:xfrm flipH="1">
            <a:off x="1707087" y="2583591"/>
            <a:ext cx="1534800" cy="284100"/>
          </a:xfrm>
          <a:prstGeom prst="parallelogram">
            <a:avLst>
              <a:gd name="adj" fmla="val 96952"/>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100">
                <a:solidFill>
                  <a:srgbClr val="999999"/>
                </a:solidFill>
              </a:rPr>
              <a:t>  </a:t>
            </a:r>
            <a:endParaRPr sz="2100">
              <a:solidFill>
                <a:srgbClr val="999999"/>
              </a:solidFill>
            </a:endParaRPr>
          </a:p>
        </p:txBody>
      </p:sp>
      <p:sp>
        <p:nvSpPr>
          <p:cNvPr id="591" name="Google Shape;591;p41"/>
          <p:cNvSpPr/>
          <p:nvPr/>
        </p:nvSpPr>
        <p:spPr>
          <a:xfrm>
            <a:off x="1706412" y="2897795"/>
            <a:ext cx="1534800" cy="284100"/>
          </a:xfrm>
          <a:prstGeom prst="parallelogram">
            <a:avLst>
              <a:gd name="adj" fmla="val 96952"/>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592" name="Google Shape;592;p41"/>
          <p:cNvSpPr/>
          <p:nvPr/>
        </p:nvSpPr>
        <p:spPr>
          <a:xfrm flipH="1">
            <a:off x="3124469" y="2583591"/>
            <a:ext cx="1534800" cy="284100"/>
          </a:xfrm>
          <a:prstGeom prst="parallelogram">
            <a:avLst>
              <a:gd name="adj" fmla="val 96952"/>
            </a:avLst>
          </a:prstGeom>
          <a:solidFill>
            <a:srgbClr val="008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593" name="Google Shape;593;p41"/>
          <p:cNvSpPr/>
          <p:nvPr/>
        </p:nvSpPr>
        <p:spPr>
          <a:xfrm>
            <a:off x="3123794" y="2897795"/>
            <a:ext cx="1534800" cy="284100"/>
          </a:xfrm>
          <a:prstGeom prst="parallelogram">
            <a:avLst>
              <a:gd name="adj" fmla="val 96952"/>
            </a:avLst>
          </a:prstGeom>
          <a:solidFill>
            <a:srgbClr val="008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594" name="Google Shape;594;p41"/>
          <p:cNvSpPr/>
          <p:nvPr/>
        </p:nvSpPr>
        <p:spPr>
          <a:xfrm flipH="1">
            <a:off x="4538429" y="2583591"/>
            <a:ext cx="1534800" cy="284100"/>
          </a:xfrm>
          <a:prstGeom prst="parallelogram">
            <a:avLst>
              <a:gd name="adj" fmla="val 96952"/>
            </a:avLst>
          </a:prstGeom>
          <a:solidFill>
            <a:srgbClr val="008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595" name="Google Shape;595;p41"/>
          <p:cNvSpPr/>
          <p:nvPr/>
        </p:nvSpPr>
        <p:spPr>
          <a:xfrm>
            <a:off x="4537754" y="2897795"/>
            <a:ext cx="1534800" cy="284100"/>
          </a:xfrm>
          <a:prstGeom prst="parallelogram">
            <a:avLst>
              <a:gd name="adj" fmla="val 96952"/>
            </a:avLst>
          </a:prstGeom>
          <a:solidFill>
            <a:srgbClr val="008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596" name="Google Shape;596;p41"/>
          <p:cNvSpPr/>
          <p:nvPr/>
        </p:nvSpPr>
        <p:spPr>
          <a:xfrm flipH="1">
            <a:off x="5948158" y="2583591"/>
            <a:ext cx="1534800" cy="284100"/>
          </a:xfrm>
          <a:prstGeom prst="parallelogram">
            <a:avLst>
              <a:gd name="adj" fmla="val 96952"/>
            </a:avLst>
          </a:prstGeom>
          <a:solidFill>
            <a:srgbClr val="008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597" name="Google Shape;597;p41"/>
          <p:cNvSpPr/>
          <p:nvPr/>
        </p:nvSpPr>
        <p:spPr>
          <a:xfrm>
            <a:off x="5947483" y="2897795"/>
            <a:ext cx="1534800" cy="284100"/>
          </a:xfrm>
          <a:prstGeom prst="parallelogram">
            <a:avLst>
              <a:gd name="adj" fmla="val 96952"/>
            </a:avLst>
          </a:prstGeom>
          <a:solidFill>
            <a:srgbClr val="008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598" name="Google Shape;598;p41"/>
          <p:cNvSpPr/>
          <p:nvPr/>
        </p:nvSpPr>
        <p:spPr>
          <a:xfrm flipH="1">
            <a:off x="7362579" y="2583591"/>
            <a:ext cx="1534800" cy="284100"/>
          </a:xfrm>
          <a:prstGeom prst="parallelogram">
            <a:avLst>
              <a:gd name="adj" fmla="val 96952"/>
            </a:avLst>
          </a:prstGeom>
          <a:solidFill>
            <a:srgbClr val="1976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
        <p:nvSpPr>
          <p:cNvPr id="599" name="Google Shape;599;p41"/>
          <p:cNvSpPr/>
          <p:nvPr/>
        </p:nvSpPr>
        <p:spPr>
          <a:xfrm>
            <a:off x="7361904" y="2897795"/>
            <a:ext cx="1534800" cy="284100"/>
          </a:xfrm>
          <a:prstGeom prst="parallelogram">
            <a:avLst>
              <a:gd name="adj" fmla="val 96952"/>
            </a:avLst>
          </a:prstGeom>
          <a:solidFill>
            <a:srgbClr val="1976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999999"/>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42"/>
          <p:cNvSpPr txBox="1">
            <a:spLocks noGrp="1"/>
          </p:cNvSpPr>
          <p:nvPr>
            <p:ph type="title"/>
          </p:nvPr>
        </p:nvSpPr>
        <p:spPr>
          <a:xfrm>
            <a:off x="363225" y="267975"/>
            <a:ext cx="4587000" cy="10056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GB" sz="2800"/>
              <a:t>What is the actual question?</a:t>
            </a:r>
            <a:endParaRPr sz="2800"/>
          </a:p>
        </p:txBody>
      </p:sp>
      <p:sp>
        <p:nvSpPr>
          <p:cNvPr id="605" name="Google Shape;605;p42"/>
          <p:cNvSpPr txBox="1">
            <a:spLocks noGrp="1"/>
          </p:cNvSpPr>
          <p:nvPr>
            <p:ph type="body" idx="4294967295"/>
          </p:nvPr>
        </p:nvSpPr>
        <p:spPr>
          <a:xfrm>
            <a:off x="992700" y="2024750"/>
            <a:ext cx="4659900" cy="2911200"/>
          </a:xfrm>
          <a:prstGeom prst="rect">
            <a:avLst/>
          </a:prstGeom>
          <a:noFill/>
          <a:ln>
            <a:noFill/>
          </a:ln>
        </p:spPr>
        <p:txBody>
          <a:bodyPr spcFirstLastPara="1" wrap="square" lIns="68575" tIns="34275" rIns="68575" bIns="34275" anchor="t" anchorCtr="0">
            <a:normAutofit/>
          </a:bodyPr>
          <a:lstStyle/>
          <a:p>
            <a:pPr marL="177800" lvl="0" indent="-190500" algn="l" rtl="0">
              <a:lnSpc>
                <a:spcPct val="90000"/>
              </a:lnSpc>
              <a:spcBef>
                <a:spcPts val="0"/>
              </a:spcBef>
              <a:spcAft>
                <a:spcPts val="0"/>
              </a:spcAft>
              <a:buClr>
                <a:schemeClr val="dk1"/>
              </a:buClr>
              <a:buSzPts val="2400"/>
              <a:buChar char="●"/>
            </a:pPr>
            <a:r>
              <a:rPr lang="en-GB" sz="2400"/>
              <a:t>Crisis Standards of Care are not a utility maximization problem. </a:t>
            </a:r>
            <a:endParaRPr sz="2400"/>
          </a:p>
          <a:p>
            <a:pPr marL="0" lvl="0" indent="0" algn="l" rtl="0">
              <a:lnSpc>
                <a:spcPct val="90000"/>
              </a:lnSpc>
              <a:spcBef>
                <a:spcPts val="800"/>
              </a:spcBef>
              <a:spcAft>
                <a:spcPts val="0"/>
              </a:spcAft>
              <a:buClr>
                <a:schemeClr val="dk1"/>
              </a:buClr>
              <a:buSzPts val="2100"/>
              <a:buNone/>
            </a:pPr>
            <a:endParaRPr sz="2400"/>
          </a:p>
          <a:p>
            <a:pPr marL="177800" lvl="0" indent="-190500" algn="l" rtl="0">
              <a:lnSpc>
                <a:spcPct val="90000"/>
              </a:lnSpc>
              <a:spcBef>
                <a:spcPts val="800"/>
              </a:spcBef>
              <a:spcAft>
                <a:spcPts val="1600"/>
              </a:spcAft>
              <a:buClr>
                <a:schemeClr val="dk1"/>
              </a:buClr>
              <a:buSzPts val="2400"/>
              <a:buChar char="●"/>
            </a:pPr>
            <a:r>
              <a:rPr lang="en-GB" sz="2400"/>
              <a:t>They are an answer to one basic question: </a:t>
            </a:r>
            <a:r>
              <a:rPr lang="en-GB" sz="2400" b="1"/>
              <a:t>whose lives do we value?</a:t>
            </a:r>
            <a:endParaRPr sz="24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43"/>
          <p:cNvSpPr txBox="1">
            <a:spLocks noGrp="1"/>
          </p:cNvSpPr>
          <p:nvPr>
            <p:ph type="title"/>
          </p:nvPr>
        </p:nvSpPr>
        <p:spPr>
          <a:xfrm>
            <a:off x="1297500" y="393750"/>
            <a:ext cx="7038900" cy="9141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GB" sz="2800"/>
              <a:t>Society </a:t>
            </a:r>
            <a:r>
              <a:rPr lang="en-GB" sz="2800" i="1"/>
              <a:t>systemically </a:t>
            </a:r>
            <a:r>
              <a:rPr lang="en-GB" sz="2800"/>
              <a:t>de-values the lives of  people with disabilities </a:t>
            </a:r>
            <a:endParaRPr sz="2800"/>
          </a:p>
        </p:txBody>
      </p:sp>
      <p:sp>
        <p:nvSpPr>
          <p:cNvPr id="611" name="Google Shape;611;p43"/>
          <p:cNvSpPr txBox="1">
            <a:spLocks noGrp="1"/>
          </p:cNvSpPr>
          <p:nvPr>
            <p:ph type="body" idx="1"/>
          </p:nvPr>
        </p:nvSpPr>
        <p:spPr>
          <a:xfrm>
            <a:off x="1297500" y="1567550"/>
            <a:ext cx="7438800" cy="2911200"/>
          </a:xfrm>
          <a:prstGeom prst="rect">
            <a:avLst/>
          </a:prstGeom>
          <a:noFill/>
          <a:ln>
            <a:noFill/>
          </a:ln>
        </p:spPr>
        <p:txBody>
          <a:bodyPr spcFirstLastPara="1" wrap="square" lIns="68575" tIns="34275" rIns="68575" bIns="34275" anchor="t" anchorCtr="0">
            <a:noAutofit/>
          </a:bodyPr>
          <a:lstStyle/>
          <a:p>
            <a:pPr marL="177800" lvl="0" indent="-190500" algn="l" rtl="0">
              <a:lnSpc>
                <a:spcPct val="115000"/>
              </a:lnSpc>
              <a:spcBef>
                <a:spcPts val="0"/>
              </a:spcBef>
              <a:spcAft>
                <a:spcPts val="0"/>
              </a:spcAft>
              <a:buClr>
                <a:schemeClr val="dk1"/>
              </a:buClr>
              <a:buSzPts val="2400"/>
              <a:buChar char="●"/>
            </a:pPr>
            <a:r>
              <a:rPr lang="en-GB" sz="2400"/>
              <a:t>Discrimination in housing, employment, and education</a:t>
            </a:r>
            <a:endParaRPr sz="2400"/>
          </a:p>
          <a:p>
            <a:pPr marL="177800" lvl="0" indent="-190500" algn="l" rtl="0">
              <a:lnSpc>
                <a:spcPct val="115000"/>
              </a:lnSpc>
              <a:spcBef>
                <a:spcPts val="800"/>
              </a:spcBef>
              <a:spcAft>
                <a:spcPts val="0"/>
              </a:spcAft>
              <a:buClr>
                <a:schemeClr val="dk1"/>
              </a:buClr>
              <a:buSzPts val="2400"/>
              <a:buChar char="●"/>
            </a:pPr>
            <a:r>
              <a:rPr lang="en-GB" sz="2400"/>
              <a:t>Half of police killings, overrepresented in domestic violence</a:t>
            </a:r>
            <a:endParaRPr sz="2400"/>
          </a:p>
          <a:p>
            <a:pPr marL="177800" lvl="0" indent="-190500" algn="l" rtl="0">
              <a:lnSpc>
                <a:spcPct val="115000"/>
              </a:lnSpc>
              <a:spcBef>
                <a:spcPts val="800"/>
              </a:spcBef>
              <a:spcAft>
                <a:spcPts val="0"/>
              </a:spcAft>
              <a:buClr>
                <a:schemeClr val="dk1"/>
              </a:buClr>
              <a:buSzPts val="2400"/>
              <a:buChar char="●"/>
            </a:pPr>
            <a:r>
              <a:rPr lang="en-GB" sz="2400"/>
              <a:t>Blocked from receiving organ donations</a:t>
            </a:r>
            <a:endParaRPr sz="2400"/>
          </a:p>
          <a:p>
            <a:pPr marL="177800" lvl="0" indent="-190500" algn="l" rtl="0">
              <a:lnSpc>
                <a:spcPct val="115000"/>
              </a:lnSpc>
              <a:spcBef>
                <a:spcPts val="800"/>
              </a:spcBef>
              <a:spcAft>
                <a:spcPts val="1600"/>
              </a:spcAft>
              <a:buClr>
                <a:schemeClr val="dk1"/>
              </a:buClr>
              <a:buSzPts val="2400"/>
              <a:buChar char="●"/>
            </a:pPr>
            <a:r>
              <a:rPr lang="en-GB" sz="2400"/>
              <a:t>QALYs literally devalue our lives. </a:t>
            </a:r>
            <a:endParaRPr sz="24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44"/>
          <p:cNvSpPr txBox="1">
            <a:spLocks noGrp="1"/>
          </p:cNvSpPr>
          <p:nvPr>
            <p:ph type="title"/>
          </p:nvPr>
        </p:nvSpPr>
        <p:spPr>
          <a:xfrm>
            <a:off x="1297500" y="393750"/>
            <a:ext cx="7699800" cy="9141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GB" sz="2800"/>
              <a:t>Some state CSC blatantly discriminated </a:t>
            </a:r>
            <a:endParaRPr sz="2800"/>
          </a:p>
        </p:txBody>
      </p:sp>
      <p:sp>
        <p:nvSpPr>
          <p:cNvPr id="617" name="Google Shape;617;p44"/>
          <p:cNvSpPr txBox="1">
            <a:spLocks noGrp="1"/>
          </p:cNvSpPr>
          <p:nvPr>
            <p:ph type="body" idx="1"/>
          </p:nvPr>
        </p:nvSpPr>
        <p:spPr>
          <a:xfrm>
            <a:off x="1297500" y="1338950"/>
            <a:ext cx="7038900" cy="2911200"/>
          </a:xfrm>
          <a:prstGeom prst="rect">
            <a:avLst/>
          </a:prstGeom>
          <a:noFill/>
          <a:ln>
            <a:noFill/>
          </a:ln>
        </p:spPr>
        <p:txBody>
          <a:bodyPr spcFirstLastPara="1" wrap="square" lIns="68575" tIns="34275" rIns="68575" bIns="34275" anchor="t" anchorCtr="0">
            <a:noAutofit/>
          </a:bodyPr>
          <a:lstStyle/>
          <a:p>
            <a:pPr marL="177800" lvl="0" indent="-190500" algn="l" rtl="0">
              <a:lnSpc>
                <a:spcPct val="100000"/>
              </a:lnSpc>
              <a:spcBef>
                <a:spcPts val="1000"/>
              </a:spcBef>
              <a:spcAft>
                <a:spcPts val="0"/>
              </a:spcAft>
              <a:buClr>
                <a:schemeClr val="dk1"/>
              </a:buClr>
              <a:buSzPts val="2200"/>
              <a:buChar char="●"/>
            </a:pPr>
            <a:r>
              <a:rPr lang="en-GB" sz="2200"/>
              <a:t>Alabama: All people with ID/DD denied ventilators </a:t>
            </a:r>
            <a:endParaRPr sz="2200"/>
          </a:p>
          <a:p>
            <a:pPr marL="177800" lvl="0" indent="-190500" algn="l" rtl="0">
              <a:lnSpc>
                <a:spcPct val="100000"/>
              </a:lnSpc>
              <a:spcBef>
                <a:spcPts val="2000"/>
              </a:spcBef>
              <a:spcAft>
                <a:spcPts val="0"/>
              </a:spcAft>
              <a:buClr>
                <a:schemeClr val="dk1"/>
              </a:buClr>
              <a:buSzPts val="2200"/>
              <a:buChar char="●"/>
            </a:pPr>
            <a:r>
              <a:rPr lang="en-GB" sz="2200"/>
              <a:t>Utah, Tennessee: People with ALS, MS, SMA, Cystic Fibrosis denied ICU admission.</a:t>
            </a:r>
            <a:endParaRPr sz="2200"/>
          </a:p>
          <a:p>
            <a:pPr marL="177800" lvl="0" indent="-190500" algn="l" rtl="0">
              <a:lnSpc>
                <a:spcPct val="100000"/>
              </a:lnSpc>
              <a:spcBef>
                <a:spcPts val="2000"/>
              </a:spcBef>
              <a:spcAft>
                <a:spcPts val="0"/>
              </a:spcAft>
              <a:buClr>
                <a:schemeClr val="dk1"/>
              </a:buClr>
              <a:buSzPts val="2200"/>
              <a:buChar char="●"/>
            </a:pPr>
            <a:r>
              <a:rPr lang="en-GB" sz="2200"/>
              <a:t>Florida: Anyone with a neurological disorder requiring “lifelong assistance with most basic activities of daily living” excluded from </a:t>
            </a:r>
            <a:r>
              <a:rPr lang="en-GB" sz="2200" b="1"/>
              <a:t>all hospital admission</a:t>
            </a:r>
            <a:r>
              <a:rPr lang="en-GB" sz="2200"/>
              <a:t>. </a:t>
            </a:r>
            <a:endParaRPr sz="2200"/>
          </a:p>
          <a:p>
            <a:pPr marL="177800" lvl="0" indent="-190500" algn="l" rtl="0">
              <a:lnSpc>
                <a:spcPct val="100000"/>
              </a:lnSpc>
              <a:spcBef>
                <a:spcPts val="2000"/>
              </a:spcBef>
              <a:spcAft>
                <a:spcPts val="2000"/>
              </a:spcAft>
              <a:buClr>
                <a:schemeClr val="dk1"/>
              </a:buClr>
              <a:buSzPts val="2200"/>
              <a:buChar char="●"/>
            </a:pPr>
            <a:r>
              <a:rPr lang="en-GB" sz="2200"/>
              <a:t>New York: Policy allowed seizure of disabled patients’ personal ventilators.</a:t>
            </a:r>
            <a:endParaRPr sz="22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45"/>
          <p:cNvSpPr txBox="1">
            <a:spLocks noGrp="1"/>
          </p:cNvSpPr>
          <p:nvPr>
            <p:ph type="title"/>
          </p:nvPr>
        </p:nvSpPr>
        <p:spPr>
          <a:xfrm>
            <a:off x="1297500" y="393750"/>
            <a:ext cx="7038900" cy="9141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GB" sz="2800"/>
              <a:t>Some states were more subtle </a:t>
            </a:r>
            <a:endParaRPr sz="2800"/>
          </a:p>
        </p:txBody>
      </p:sp>
      <p:sp>
        <p:nvSpPr>
          <p:cNvPr id="623" name="Google Shape;623;p45"/>
          <p:cNvSpPr txBox="1">
            <a:spLocks noGrp="1"/>
          </p:cNvSpPr>
          <p:nvPr>
            <p:ph type="body" idx="1"/>
          </p:nvPr>
        </p:nvSpPr>
        <p:spPr>
          <a:xfrm>
            <a:off x="1297500" y="1567550"/>
            <a:ext cx="7038900" cy="2911200"/>
          </a:xfrm>
          <a:prstGeom prst="rect">
            <a:avLst/>
          </a:prstGeom>
          <a:noFill/>
          <a:ln>
            <a:noFill/>
          </a:ln>
        </p:spPr>
        <p:txBody>
          <a:bodyPr spcFirstLastPara="1" wrap="square" lIns="68575" tIns="34275" rIns="68575" bIns="34275" anchor="t" anchorCtr="0">
            <a:normAutofit/>
          </a:bodyPr>
          <a:lstStyle/>
          <a:p>
            <a:pPr marL="177800" lvl="0" indent="-190500" algn="l" rtl="0">
              <a:lnSpc>
                <a:spcPct val="90000"/>
              </a:lnSpc>
              <a:spcBef>
                <a:spcPts val="0"/>
              </a:spcBef>
              <a:spcAft>
                <a:spcPts val="0"/>
              </a:spcAft>
              <a:buClr>
                <a:schemeClr val="dk1"/>
              </a:buClr>
              <a:buSzPts val="2400"/>
              <a:buChar char="●"/>
            </a:pPr>
            <a:r>
              <a:rPr lang="en-GB" sz="2400"/>
              <a:t>Misuse of short-term metrics</a:t>
            </a:r>
            <a:endParaRPr sz="2400"/>
          </a:p>
          <a:p>
            <a:pPr marL="520700" lvl="1" indent="-215900" algn="l" rtl="0">
              <a:lnSpc>
                <a:spcPct val="90000"/>
              </a:lnSpc>
              <a:spcBef>
                <a:spcPts val="400"/>
              </a:spcBef>
              <a:spcAft>
                <a:spcPts val="0"/>
              </a:spcAft>
              <a:buClr>
                <a:schemeClr val="dk1"/>
              </a:buClr>
              <a:buSzPts val="2400"/>
              <a:buChar char="○"/>
            </a:pPr>
            <a:r>
              <a:rPr lang="en-GB" sz="2400"/>
              <a:t>Glasgow Coma Scale</a:t>
            </a:r>
            <a:endParaRPr sz="2400"/>
          </a:p>
          <a:p>
            <a:pPr marL="520700" lvl="1" indent="-215900" algn="l" rtl="0">
              <a:lnSpc>
                <a:spcPct val="90000"/>
              </a:lnSpc>
              <a:spcBef>
                <a:spcPts val="400"/>
              </a:spcBef>
              <a:spcAft>
                <a:spcPts val="0"/>
              </a:spcAft>
              <a:buClr>
                <a:schemeClr val="dk1"/>
              </a:buClr>
              <a:buSzPts val="2400"/>
              <a:buChar char="○"/>
            </a:pPr>
            <a:r>
              <a:rPr lang="en-GB" sz="2400"/>
              <a:t>Kidney function tests</a:t>
            </a:r>
            <a:endParaRPr sz="2400"/>
          </a:p>
          <a:p>
            <a:pPr marL="520700" lvl="1" indent="-63500" algn="l" rtl="0">
              <a:lnSpc>
                <a:spcPct val="90000"/>
              </a:lnSpc>
              <a:spcBef>
                <a:spcPts val="400"/>
              </a:spcBef>
              <a:spcAft>
                <a:spcPts val="0"/>
              </a:spcAft>
              <a:buClr>
                <a:schemeClr val="dk1"/>
              </a:buClr>
              <a:buSzPts val="1800"/>
              <a:buNone/>
            </a:pPr>
            <a:endParaRPr sz="2400"/>
          </a:p>
          <a:p>
            <a:pPr marL="520700" lvl="1" indent="-63500" algn="l" rtl="0">
              <a:lnSpc>
                <a:spcPct val="90000"/>
              </a:lnSpc>
              <a:spcBef>
                <a:spcPts val="400"/>
              </a:spcBef>
              <a:spcAft>
                <a:spcPts val="0"/>
              </a:spcAft>
              <a:buClr>
                <a:schemeClr val="dk1"/>
              </a:buClr>
              <a:buSzPts val="1800"/>
              <a:buNone/>
            </a:pPr>
            <a:endParaRPr sz="2400"/>
          </a:p>
          <a:p>
            <a:pPr marL="177800" lvl="0" indent="-190500" algn="l" rtl="0">
              <a:lnSpc>
                <a:spcPct val="90000"/>
              </a:lnSpc>
              <a:spcBef>
                <a:spcPts val="800"/>
              </a:spcBef>
              <a:spcAft>
                <a:spcPts val="1600"/>
              </a:spcAft>
              <a:buClr>
                <a:schemeClr val="dk1"/>
              </a:buClr>
              <a:buSzPts val="2400"/>
              <a:buChar char="●"/>
            </a:pPr>
            <a:r>
              <a:rPr lang="en-GB" sz="2400"/>
              <a:t>Unjust long-term metrics: what are we trying to save?</a:t>
            </a:r>
            <a:endParaRPr sz="24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46"/>
          <p:cNvSpPr txBox="1">
            <a:spLocks noGrp="1"/>
          </p:cNvSpPr>
          <p:nvPr>
            <p:ph type="title"/>
          </p:nvPr>
        </p:nvSpPr>
        <p:spPr>
          <a:xfrm>
            <a:off x="519050" y="1284675"/>
            <a:ext cx="5471100" cy="27687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000"/>
              <a:buFont typeface="Calibri"/>
              <a:buNone/>
            </a:pPr>
            <a:r>
              <a:rPr lang="en-GB" sz="3300"/>
              <a:t>Saving lives is equitable. </a:t>
            </a:r>
            <a:endParaRPr sz="3300"/>
          </a:p>
          <a:p>
            <a:pPr marL="0" lvl="0" indent="0" algn="l" rtl="0">
              <a:lnSpc>
                <a:spcPct val="90000"/>
              </a:lnSpc>
              <a:spcBef>
                <a:spcPts val="0"/>
              </a:spcBef>
              <a:spcAft>
                <a:spcPts val="0"/>
              </a:spcAft>
              <a:buClr>
                <a:schemeClr val="dk1"/>
              </a:buClr>
              <a:buSzPts val="3000"/>
              <a:buFont typeface="Calibri"/>
              <a:buNone/>
            </a:pPr>
            <a:endParaRPr sz="3300"/>
          </a:p>
          <a:p>
            <a:pPr marL="0" lvl="0" indent="0" algn="l" rtl="0">
              <a:lnSpc>
                <a:spcPct val="90000"/>
              </a:lnSpc>
              <a:spcBef>
                <a:spcPts val="0"/>
              </a:spcBef>
              <a:spcAft>
                <a:spcPts val="0"/>
              </a:spcAft>
              <a:buClr>
                <a:schemeClr val="dk1"/>
              </a:buClr>
              <a:buSzPts val="3000"/>
              <a:buFont typeface="Calibri"/>
              <a:buNone/>
            </a:pPr>
            <a:r>
              <a:rPr lang="en-GB" sz="3300"/>
              <a:t>Saving life-years is not. </a:t>
            </a:r>
            <a:endParaRPr sz="14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0"/>
          <p:cNvSpPr txBox="1">
            <a:spLocks noGrp="1"/>
          </p:cNvSpPr>
          <p:nvPr>
            <p:ph type="title"/>
          </p:nvPr>
        </p:nvSpPr>
        <p:spPr>
          <a:xfrm>
            <a:off x="611700" y="599225"/>
            <a:ext cx="7038900" cy="48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800"/>
              <a:t>Outline</a:t>
            </a:r>
            <a:endParaRPr sz="2800"/>
          </a:p>
        </p:txBody>
      </p:sp>
      <p:sp>
        <p:nvSpPr>
          <p:cNvPr id="214" name="Google Shape;214;p20"/>
          <p:cNvSpPr txBox="1"/>
          <p:nvPr/>
        </p:nvSpPr>
        <p:spPr>
          <a:xfrm>
            <a:off x="608501" y="1945175"/>
            <a:ext cx="6423600" cy="325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200" dirty="0">
                <a:solidFill>
                  <a:srgbClr val="CACACA"/>
                </a:solidFill>
                <a:latin typeface="Montserrat"/>
                <a:ea typeface="Montserrat"/>
                <a:cs typeface="Montserrat"/>
                <a:sym typeface="Montserrat"/>
              </a:rPr>
              <a:t>What are Crisis Standards of Care?</a:t>
            </a:r>
            <a:endParaRPr sz="2200" dirty="0">
              <a:solidFill>
                <a:srgbClr val="CACACA"/>
              </a:solidFill>
              <a:latin typeface="Average"/>
              <a:ea typeface="Average"/>
              <a:cs typeface="Average"/>
              <a:sym typeface="Average"/>
            </a:endParaRPr>
          </a:p>
        </p:txBody>
      </p:sp>
      <p:sp>
        <p:nvSpPr>
          <p:cNvPr id="215" name="Google Shape;215;p20"/>
          <p:cNvSpPr txBox="1"/>
          <p:nvPr/>
        </p:nvSpPr>
        <p:spPr>
          <a:xfrm>
            <a:off x="608504" y="2388455"/>
            <a:ext cx="5583900" cy="325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200">
                <a:solidFill>
                  <a:srgbClr val="CACACA"/>
                </a:solidFill>
                <a:latin typeface="Montserrat"/>
                <a:ea typeface="Montserrat"/>
                <a:cs typeface="Montserrat"/>
                <a:sym typeface="Montserrat"/>
              </a:rPr>
              <a:t>Why do we  need them?</a:t>
            </a:r>
            <a:endParaRPr sz="2200">
              <a:solidFill>
                <a:srgbClr val="CACACA"/>
              </a:solidFill>
              <a:latin typeface="Montserrat"/>
              <a:ea typeface="Montserrat"/>
              <a:cs typeface="Montserrat"/>
              <a:sym typeface="Montserrat"/>
            </a:endParaRPr>
          </a:p>
        </p:txBody>
      </p:sp>
      <p:sp>
        <p:nvSpPr>
          <p:cNvPr id="216" name="Google Shape;216;p20"/>
          <p:cNvSpPr txBox="1"/>
          <p:nvPr/>
        </p:nvSpPr>
        <p:spPr>
          <a:xfrm>
            <a:off x="608501" y="3275015"/>
            <a:ext cx="8281200" cy="325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200">
                <a:solidFill>
                  <a:srgbClr val="CACACA"/>
                </a:solidFill>
                <a:latin typeface="Montserrat"/>
                <a:ea typeface="Montserrat"/>
                <a:cs typeface="Montserrat"/>
                <a:sym typeface="Montserrat"/>
              </a:rPr>
              <a:t>The problem: How might CSC perpetuate inequity?</a:t>
            </a:r>
            <a:endParaRPr sz="2200">
              <a:solidFill>
                <a:srgbClr val="CACACA"/>
              </a:solidFill>
              <a:latin typeface="Montserrat"/>
              <a:ea typeface="Montserrat"/>
              <a:cs typeface="Montserrat"/>
              <a:sym typeface="Montserrat"/>
            </a:endParaRPr>
          </a:p>
        </p:txBody>
      </p:sp>
      <p:sp>
        <p:nvSpPr>
          <p:cNvPr id="217" name="Google Shape;217;p20"/>
          <p:cNvSpPr txBox="1"/>
          <p:nvPr/>
        </p:nvSpPr>
        <p:spPr>
          <a:xfrm>
            <a:off x="608500" y="3718295"/>
            <a:ext cx="7784700" cy="325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200">
                <a:solidFill>
                  <a:srgbClr val="CACACA"/>
                </a:solidFill>
                <a:latin typeface="Montserrat"/>
                <a:ea typeface="Montserrat"/>
                <a:cs typeface="Montserrat"/>
                <a:sym typeface="Montserrat"/>
              </a:rPr>
              <a:t>Best practices and next steps</a:t>
            </a:r>
            <a:endParaRPr sz="2200">
              <a:solidFill>
                <a:srgbClr val="CACACA"/>
              </a:solidFill>
              <a:latin typeface="Average"/>
              <a:ea typeface="Average"/>
              <a:cs typeface="Average"/>
              <a:sym typeface="Average"/>
            </a:endParaRPr>
          </a:p>
        </p:txBody>
      </p:sp>
      <p:sp>
        <p:nvSpPr>
          <p:cNvPr id="218" name="Google Shape;218;p20"/>
          <p:cNvSpPr txBox="1"/>
          <p:nvPr/>
        </p:nvSpPr>
        <p:spPr>
          <a:xfrm>
            <a:off x="608504" y="4390175"/>
            <a:ext cx="5583900" cy="325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200">
                <a:solidFill>
                  <a:srgbClr val="CACACA"/>
                </a:solidFill>
                <a:latin typeface="Montserrat"/>
                <a:ea typeface="Montserrat"/>
                <a:cs typeface="Montserrat"/>
                <a:sym typeface="Montserrat"/>
              </a:rPr>
              <a:t>Questions and discussion</a:t>
            </a:r>
            <a:endParaRPr sz="2200">
              <a:solidFill>
                <a:srgbClr val="CACACA"/>
              </a:solidFill>
              <a:latin typeface="Average"/>
              <a:ea typeface="Average"/>
              <a:cs typeface="Average"/>
              <a:sym typeface="Average"/>
            </a:endParaRPr>
          </a:p>
        </p:txBody>
      </p:sp>
      <p:sp>
        <p:nvSpPr>
          <p:cNvPr id="219" name="Google Shape;219;p20"/>
          <p:cNvSpPr txBox="1"/>
          <p:nvPr/>
        </p:nvSpPr>
        <p:spPr>
          <a:xfrm>
            <a:off x="618057" y="2831735"/>
            <a:ext cx="5583900" cy="325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200" dirty="0">
                <a:solidFill>
                  <a:srgbClr val="CACACA"/>
                </a:solidFill>
                <a:latin typeface="Montserrat"/>
                <a:ea typeface="Montserrat"/>
                <a:cs typeface="Montserrat"/>
                <a:sym typeface="Montserrat"/>
              </a:rPr>
              <a:t>How do CSC work?</a:t>
            </a:r>
            <a:endParaRPr sz="2200" dirty="0">
              <a:solidFill>
                <a:srgbClr val="CACACA"/>
              </a:solidFill>
              <a:latin typeface="Montserrat"/>
              <a:ea typeface="Montserrat"/>
              <a:cs typeface="Montserrat"/>
              <a:sym typeface="Montserra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47"/>
          <p:cNvSpPr txBox="1">
            <a:spLocks noGrp="1"/>
          </p:cNvSpPr>
          <p:nvPr>
            <p:ph type="title"/>
          </p:nvPr>
        </p:nvSpPr>
        <p:spPr>
          <a:xfrm>
            <a:off x="1297500" y="393750"/>
            <a:ext cx="6133800" cy="9141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GB" sz="3300"/>
              <a:t>Saving lives is equitable. Saving life-years is not. </a:t>
            </a:r>
            <a:endParaRPr/>
          </a:p>
        </p:txBody>
      </p:sp>
      <p:sp>
        <p:nvSpPr>
          <p:cNvPr id="634" name="Google Shape;634;p47"/>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177800" lvl="0" indent="-190500" algn="l" rtl="0">
              <a:lnSpc>
                <a:spcPct val="90000"/>
              </a:lnSpc>
              <a:spcBef>
                <a:spcPts val="0"/>
              </a:spcBef>
              <a:spcAft>
                <a:spcPts val="0"/>
              </a:spcAft>
              <a:buClr>
                <a:srgbClr val="FFFFFF"/>
              </a:buClr>
              <a:buSzPts val="2400"/>
              <a:buFont typeface="Arial"/>
              <a:buChar char="●"/>
            </a:pPr>
            <a:r>
              <a:rPr lang="en-GB" sz="2400">
                <a:solidFill>
                  <a:srgbClr val="FFFFFF"/>
                </a:solidFill>
                <a:latin typeface="Arial"/>
                <a:ea typeface="Arial"/>
                <a:cs typeface="Arial"/>
                <a:sym typeface="Arial"/>
              </a:rPr>
              <a:t>Preserving years of life is superficially appealing</a:t>
            </a:r>
            <a:endParaRPr sz="2400">
              <a:solidFill>
                <a:srgbClr val="FFFFFF"/>
              </a:solidFill>
              <a:latin typeface="Arial"/>
              <a:ea typeface="Arial"/>
              <a:cs typeface="Arial"/>
              <a:sym typeface="Arial"/>
            </a:endParaRPr>
          </a:p>
          <a:p>
            <a:pPr marL="177800" lvl="0" indent="-190500" algn="l" rtl="0">
              <a:lnSpc>
                <a:spcPct val="90000"/>
              </a:lnSpc>
              <a:spcBef>
                <a:spcPts val="800"/>
              </a:spcBef>
              <a:spcAft>
                <a:spcPts val="0"/>
              </a:spcAft>
              <a:buClr>
                <a:srgbClr val="FFFFFF"/>
              </a:buClr>
              <a:buSzPts val="2400"/>
              <a:buFont typeface="Arial"/>
              <a:buChar char="●"/>
            </a:pPr>
            <a:r>
              <a:rPr lang="en-GB" sz="2400">
                <a:solidFill>
                  <a:srgbClr val="FFFFFF"/>
                </a:solidFill>
                <a:latin typeface="Arial"/>
                <a:ea typeface="Arial"/>
                <a:cs typeface="Arial"/>
                <a:sym typeface="Arial"/>
              </a:rPr>
              <a:t>Two major problems:</a:t>
            </a:r>
            <a:endParaRPr sz="2400">
              <a:solidFill>
                <a:srgbClr val="FFFFFF"/>
              </a:solidFill>
              <a:latin typeface="Arial"/>
              <a:ea typeface="Arial"/>
              <a:cs typeface="Arial"/>
              <a:sym typeface="Arial"/>
            </a:endParaRPr>
          </a:p>
          <a:p>
            <a:pPr marL="520700" lvl="1" indent="-215900" algn="l" rtl="0">
              <a:lnSpc>
                <a:spcPct val="90000"/>
              </a:lnSpc>
              <a:spcBef>
                <a:spcPts val="400"/>
              </a:spcBef>
              <a:spcAft>
                <a:spcPts val="0"/>
              </a:spcAft>
              <a:buClr>
                <a:srgbClr val="FFFFFF"/>
              </a:buClr>
              <a:buSzPts val="2400"/>
              <a:buFont typeface="Arial"/>
              <a:buChar char="○"/>
            </a:pPr>
            <a:r>
              <a:rPr lang="en-GB" sz="2400">
                <a:solidFill>
                  <a:srgbClr val="FFFFFF"/>
                </a:solidFill>
                <a:latin typeface="Arial"/>
                <a:ea typeface="Arial"/>
                <a:cs typeface="Arial"/>
                <a:sym typeface="Arial"/>
              </a:rPr>
              <a:t>Metrics are wildly inaccurate </a:t>
            </a:r>
            <a:endParaRPr sz="2400">
              <a:solidFill>
                <a:srgbClr val="FFFFFF"/>
              </a:solidFill>
              <a:latin typeface="Arial"/>
              <a:ea typeface="Arial"/>
              <a:cs typeface="Arial"/>
              <a:sym typeface="Arial"/>
            </a:endParaRPr>
          </a:p>
          <a:p>
            <a:pPr marL="520700" lvl="1" indent="-215900" algn="l" rtl="0">
              <a:lnSpc>
                <a:spcPct val="90000"/>
              </a:lnSpc>
              <a:spcBef>
                <a:spcPts val="400"/>
              </a:spcBef>
              <a:spcAft>
                <a:spcPts val="0"/>
              </a:spcAft>
              <a:buClr>
                <a:srgbClr val="FFFFFF"/>
              </a:buClr>
              <a:buSzPts val="2400"/>
              <a:buFont typeface="Arial"/>
              <a:buChar char="○"/>
            </a:pPr>
            <a:r>
              <a:rPr lang="en-GB" sz="2400">
                <a:solidFill>
                  <a:srgbClr val="FFFFFF"/>
                </a:solidFill>
                <a:latin typeface="Arial"/>
                <a:ea typeface="Arial"/>
                <a:cs typeface="Arial"/>
                <a:sym typeface="Arial"/>
              </a:rPr>
              <a:t>Short life expectancy is often the </a:t>
            </a:r>
            <a:r>
              <a:rPr lang="en-GB" sz="2400" i="1">
                <a:solidFill>
                  <a:srgbClr val="FFFFFF"/>
                </a:solidFill>
                <a:latin typeface="Arial"/>
                <a:ea typeface="Arial"/>
                <a:cs typeface="Arial"/>
                <a:sym typeface="Arial"/>
              </a:rPr>
              <a:t>result</a:t>
            </a:r>
            <a:r>
              <a:rPr lang="en-GB" sz="2400">
                <a:solidFill>
                  <a:srgbClr val="FFFFFF"/>
                </a:solidFill>
                <a:latin typeface="Arial"/>
                <a:ea typeface="Arial"/>
                <a:cs typeface="Arial"/>
                <a:sym typeface="Arial"/>
              </a:rPr>
              <a:t> of discrimination</a:t>
            </a:r>
            <a:endParaRPr sz="2400">
              <a:solidFill>
                <a:srgbClr val="FFFFFF"/>
              </a:solidFill>
              <a:latin typeface="Arial"/>
              <a:ea typeface="Arial"/>
              <a:cs typeface="Arial"/>
              <a:sym typeface="Arial"/>
            </a:endParaRPr>
          </a:p>
          <a:p>
            <a:pPr marL="177800" lvl="0" indent="-190500" algn="l" rtl="0">
              <a:lnSpc>
                <a:spcPct val="90000"/>
              </a:lnSpc>
              <a:spcBef>
                <a:spcPts val="800"/>
              </a:spcBef>
              <a:spcAft>
                <a:spcPts val="0"/>
              </a:spcAft>
              <a:buClr>
                <a:srgbClr val="FFFFFF"/>
              </a:buClr>
              <a:buSzPts val="2400"/>
              <a:buFont typeface="Arial"/>
              <a:buChar char="●"/>
            </a:pPr>
            <a:r>
              <a:rPr lang="en-GB" sz="2400">
                <a:solidFill>
                  <a:srgbClr val="FFFFFF"/>
                </a:solidFill>
                <a:latin typeface="Arial"/>
                <a:ea typeface="Arial"/>
                <a:cs typeface="Arial"/>
                <a:sym typeface="Arial"/>
              </a:rPr>
              <a:t>Result: in MA, thousands of people with disabilities would have been de-prioritized because of age or disability</a:t>
            </a:r>
            <a:endParaRPr>
              <a:solidFill>
                <a:srgbClr val="FFFFFF"/>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48"/>
          <p:cNvSpPr txBox="1">
            <a:spLocks noGrp="1"/>
          </p:cNvSpPr>
          <p:nvPr>
            <p:ph type="title"/>
          </p:nvPr>
        </p:nvSpPr>
        <p:spPr>
          <a:xfrm>
            <a:off x="1297500" y="393750"/>
            <a:ext cx="7038900" cy="9141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GB" sz="2800"/>
              <a:t>The Community Fights Back</a:t>
            </a:r>
            <a:endParaRPr sz="2800"/>
          </a:p>
        </p:txBody>
      </p:sp>
      <p:sp>
        <p:nvSpPr>
          <p:cNvPr id="640" name="Google Shape;640;p48"/>
          <p:cNvSpPr txBox="1">
            <a:spLocks noGrp="1"/>
          </p:cNvSpPr>
          <p:nvPr>
            <p:ph type="body" idx="1"/>
          </p:nvPr>
        </p:nvSpPr>
        <p:spPr>
          <a:xfrm>
            <a:off x="1297500" y="1567550"/>
            <a:ext cx="7038900" cy="2911200"/>
          </a:xfrm>
          <a:prstGeom prst="rect">
            <a:avLst/>
          </a:prstGeom>
          <a:noFill/>
          <a:ln>
            <a:noFill/>
          </a:ln>
        </p:spPr>
        <p:txBody>
          <a:bodyPr spcFirstLastPara="1" wrap="square" lIns="68575" tIns="34275" rIns="68575" bIns="34275" anchor="t" anchorCtr="0">
            <a:noAutofit/>
          </a:bodyPr>
          <a:lstStyle/>
          <a:p>
            <a:pPr marL="177800" lvl="0" indent="-190500" algn="l" rtl="0">
              <a:lnSpc>
                <a:spcPct val="100000"/>
              </a:lnSpc>
              <a:spcBef>
                <a:spcPts val="0"/>
              </a:spcBef>
              <a:spcAft>
                <a:spcPts val="0"/>
              </a:spcAft>
              <a:buClr>
                <a:schemeClr val="dk1"/>
              </a:buClr>
              <a:buSzPts val="2400"/>
              <a:buChar char="●"/>
            </a:pPr>
            <a:r>
              <a:rPr lang="en-GB" sz="2400"/>
              <a:t>In MA, we objected early, often, and loudly.</a:t>
            </a:r>
            <a:endParaRPr sz="2400"/>
          </a:p>
          <a:p>
            <a:pPr marL="177800" lvl="0" indent="-190500" algn="l" rtl="0">
              <a:lnSpc>
                <a:spcPct val="100000"/>
              </a:lnSpc>
              <a:spcBef>
                <a:spcPts val="2000"/>
              </a:spcBef>
              <a:spcAft>
                <a:spcPts val="0"/>
              </a:spcAft>
              <a:buClr>
                <a:schemeClr val="dk1"/>
              </a:buClr>
              <a:buSzPts val="2400"/>
              <a:buChar char="●"/>
            </a:pPr>
            <a:r>
              <a:rPr lang="en-GB" sz="2400"/>
              <a:t>Brought together disability and racial justice advocates.</a:t>
            </a:r>
            <a:endParaRPr sz="2400"/>
          </a:p>
          <a:p>
            <a:pPr marL="177800" lvl="0" indent="-190500" algn="l" rtl="0">
              <a:lnSpc>
                <a:spcPct val="100000"/>
              </a:lnSpc>
              <a:spcBef>
                <a:spcPts val="2000"/>
              </a:spcBef>
              <a:spcAft>
                <a:spcPts val="0"/>
              </a:spcAft>
              <a:buClr>
                <a:schemeClr val="dk1"/>
              </a:buClr>
              <a:buSzPts val="2400"/>
              <a:buChar char="●"/>
            </a:pPr>
            <a:r>
              <a:rPr lang="en-GB" sz="2400"/>
              <a:t>Threats of legal action &amp; national coordination forced two repeals of standards.</a:t>
            </a:r>
            <a:endParaRPr sz="2400"/>
          </a:p>
          <a:p>
            <a:pPr marL="177800" lvl="0" indent="-190500" algn="l" rtl="0">
              <a:lnSpc>
                <a:spcPct val="100000"/>
              </a:lnSpc>
              <a:spcBef>
                <a:spcPts val="2000"/>
              </a:spcBef>
              <a:spcAft>
                <a:spcPts val="0"/>
              </a:spcAft>
              <a:buClr>
                <a:schemeClr val="dk1"/>
              </a:buClr>
              <a:buSzPts val="2400"/>
              <a:buChar char="●"/>
            </a:pPr>
            <a:r>
              <a:rPr lang="en-GB" sz="2400"/>
              <a:t>We finally got to the table.</a:t>
            </a:r>
            <a:endParaRPr sz="2400"/>
          </a:p>
          <a:p>
            <a:pPr marL="0" lvl="0" indent="0" algn="l" rtl="0">
              <a:lnSpc>
                <a:spcPct val="100000"/>
              </a:lnSpc>
              <a:spcBef>
                <a:spcPts val="2000"/>
              </a:spcBef>
              <a:spcAft>
                <a:spcPts val="2000"/>
              </a:spcAft>
              <a:buClr>
                <a:schemeClr val="dk1"/>
              </a:buClr>
              <a:buSzPts val="2100"/>
              <a:buNone/>
            </a:pPr>
            <a:endParaRPr sz="24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49"/>
          <p:cNvSpPr txBox="1">
            <a:spLocks noGrp="1"/>
          </p:cNvSpPr>
          <p:nvPr>
            <p:ph type="title"/>
          </p:nvPr>
        </p:nvSpPr>
        <p:spPr>
          <a:xfrm>
            <a:off x="1297500" y="393750"/>
            <a:ext cx="7038900" cy="9141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GB" sz="2800"/>
              <a:t>Basis of non-discriminatory standards</a:t>
            </a:r>
            <a:endParaRPr sz="2800"/>
          </a:p>
        </p:txBody>
      </p:sp>
      <p:sp>
        <p:nvSpPr>
          <p:cNvPr id="646" name="Google Shape;646;p49"/>
          <p:cNvSpPr txBox="1">
            <a:spLocks noGrp="1"/>
          </p:cNvSpPr>
          <p:nvPr>
            <p:ph type="body" idx="1"/>
          </p:nvPr>
        </p:nvSpPr>
        <p:spPr>
          <a:xfrm>
            <a:off x="1297500" y="1567550"/>
            <a:ext cx="7038900" cy="2911200"/>
          </a:xfrm>
          <a:prstGeom prst="rect">
            <a:avLst/>
          </a:prstGeom>
          <a:noFill/>
          <a:ln>
            <a:noFill/>
          </a:ln>
        </p:spPr>
        <p:txBody>
          <a:bodyPr spcFirstLastPara="1" wrap="square" lIns="68575" tIns="34275" rIns="68575" bIns="34275" anchor="t" anchorCtr="0">
            <a:normAutofit/>
          </a:bodyPr>
          <a:lstStyle/>
          <a:p>
            <a:pPr marL="177800" lvl="0" indent="-190500" algn="l" rtl="0">
              <a:lnSpc>
                <a:spcPct val="90000"/>
              </a:lnSpc>
              <a:spcBef>
                <a:spcPts val="0"/>
              </a:spcBef>
              <a:spcAft>
                <a:spcPts val="0"/>
              </a:spcAft>
              <a:buClr>
                <a:schemeClr val="dk1"/>
              </a:buClr>
              <a:buSzPts val="2400"/>
              <a:buChar char="●"/>
            </a:pPr>
            <a:r>
              <a:rPr lang="en-GB" sz="2400"/>
              <a:t>A fair goal: </a:t>
            </a:r>
            <a:r>
              <a:rPr lang="en-GB" sz="2400" b="1"/>
              <a:t>Save The Most Lives.</a:t>
            </a:r>
            <a:br>
              <a:rPr lang="en-GB" sz="2400" b="1"/>
            </a:br>
            <a:endParaRPr sz="2400"/>
          </a:p>
          <a:p>
            <a:pPr marL="177800" lvl="0" indent="-190500" algn="l" rtl="0">
              <a:lnSpc>
                <a:spcPct val="90000"/>
              </a:lnSpc>
              <a:spcBef>
                <a:spcPts val="800"/>
              </a:spcBef>
              <a:spcAft>
                <a:spcPts val="0"/>
              </a:spcAft>
              <a:buClr>
                <a:schemeClr val="dk1"/>
              </a:buClr>
              <a:buSzPts val="2400"/>
              <a:buChar char="●"/>
            </a:pPr>
            <a:r>
              <a:rPr lang="en-GB" sz="2400"/>
              <a:t>Prioritize based on likelihood of Survival to Discharge.</a:t>
            </a:r>
            <a:endParaRPr sz="2400"/>
          </a:p>
          <a:p>
            <a:pPr marL="177800" lvl="0" indent="-38100" algn="l" rtl="0">
              <a:lnSpc>
                <a:spcPct val="90000"/>
              </a:lnSpc>
              <a:spcBef>
                <a:spcPts val="800"/>
              </a:spcBef>
              <a:spcAft>
                <a:spcPts val="0"/>
              </a:spcAft>
              <a:buClr>
                <a:schemeClr val="dk1"/>
              </a:buClr>
              <a:buSzPts val="2100"/>
              <a:buNone/>
            </a:pPr>
            <a:endParaRPr sz="2400"/>
          </a:p>
          <a:p>
            <a:pPr marL="177800" lvl="0" indent="-190500" algn="l" rtl="0">
              <a:lnSpc>
                <a:spcPct val="90000"/>
              </a:lnSpc>
              <a:spcBef>
                <a:spcPts val="800"/>
              </a:spcBef>
              <a:spcAft>
                <a:spcPts val="1600"/>
              </a:spcAft>
              <a:buClr>
                <a:schemeClr val="dk1"/>
              </a:buClr>
              <a:buSzPts val="2400"/>
              <a:buChar char="●"/>
            </a:pPr>
            <a:r>
              <a:rPr lang="en-GB" sz="2400"/>
              <a:t>No consideration of age or comorbidity except in as much as survival to discharge is affected. </a:t>
            </a:r>
            <a:endParaRPr sz="24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50"/>
          <p:cNvSpPr txBox="1">
            <a:spLocks noGrp="1"/>
          </p:cNvSpPr>
          <p:nvPr>
            <p:ph type="title"/>
          </p:nvPr>
        </p:nvSpPr>
        <p:spPr>
          <a:xfrm>
            <a:off x="1297500" y="393750"/>
            <a:ext cx="7377300" cy="9141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GB" sz="3000"/>
              <a:t>CSC are far from the only problem</a:t>
            </a:r>
            <a:endParaRPr sz="3000"/>
          </a:p>
        </p:txBody>
      </p:sp>
      <p:sp>
        <p:nvSpPr>
          <p:cNvPr id="652" name="Google Shape;652;p50"/>
          <p:cNvSpPr txBox="1">
            <a:spLocks noGrp="1"/>
          </p:cNvSpPr>
          <p:nvPr>
            <p:ph type="body" idx="1"/>
          </p:nvPr>
        </p:nvSpPr>
        <p:spPr>
          <a:xfrm>
            <a:off x="520900" y="1567550"/>
            <a:ext cx="8598300" cy="2911200"/>
          </a:xfrm>
          <a:prstGeom prst="rect">
            <a:avLst/>
          </a:prstGeom>
          <a:noFill/>
          <a:ln>
            <a:noFill/>
          </a:ln>
        </p:spPr>
        <p:txBody>
          <a:bodyPr spcFirstLastPara="1" wrap="square" lIns="68575" tIns="34275" rIns="68575" bIns="34275" anchor="t" anchorCtr="0">
            <a:noAutofit/>
          </a:bodyPr>
          <a:lstStyle/>
          <a:p>
            <a:pPr marL="177800" lvl="0" indent="-190500" algn="l" rtl="0">
              <a:lnSpc>
                <a:spcPct val="90000"/>
              </a:lnSpc>
              <a:spcBef>
                <a:spcPts val="0"/>
              </a:spcBef>
              <a:spcAft>
                <a:spcPts val="0"/>
              </a:spcAft>
              <a:buClr>
                <a:schemeClr val="dk1"/>
              </a:buClr>
              <a:buSzPts val="2400"/>
              <a:buChar char="●"/>
            </a:pPr>
            <a:r>
              <a:rPr lang="en-GB" sz="2400"/>
              <a:t>Discrimination was rampant at the provider and system level</a:t>
            </a:r>
            <a:endParaRPr sz="2400"/>
          </a:p>
          <a:p>
            <a:pPr marL="520700" lvl="1" indent="-215900" algn="l" rtl="0">
              <a:lnSpc>
                <a:spcPct val="90000"/>
              </a:lnSpc>
              <a:spcBef>
                <a:spcPts val="400"/>
              </a:spcBef>
              <a:spcAft>
                <a:spcPts val="0"/>
              </a:spcAft>
              <a:buClr>
                <a:schemeClr val="dk1"/>
              </a:buClr>
              <a:buSzPts val="2400"/>
              <a:buChar char="○"/>
            </a:pPr>
            <a:r>
              <a:rPr lang="en-GB" sz="2400"/>
              <a:t>Michael Hickson Case</a:t>
            </a:r>
            <a:endParaRPr sz="2400"/>
          </a:p>
          <a:p>
            <a:pPr marL="520700" lvl="1" indent="-215900" algn="l" rtl="0">
              <a:lnSpc>
                <a:spcPct val="90000"/>
              </a:lnSpc>
              <a:spcBef>
                <a:spcPts val="400"/>
              </a:spcBef>
              <a:spcAft>
                <a:spcPts val="0"/>
              </a:spcAft>
              <a:buClr>
                <a:schemeClr val="dk1"/>
              </a:buClr>
              <a:buSzPts val="2400"/>
              <a:buChar char="○"/>
            </a:pPr>
            <a:r>
              <a:rPr lang="en-GB" sz="2400"/>
              <a:t>Systemic discrimination in Oregon</a:t>
            </a:r>
            <a:endParaRPr sz="2400"/>
          </a:p>
          <a:p>
            <a:pPr marL="520700" lvl="1" indent="-215900" algn="l" rtl="0">
              <a:lnSpc>
                <a:spcPct val="90000"/>
              </a:lnSpc>
              <a:spcBef>
                <a:spcPts val="400"/>
              </a:spcBef>
              <a:spcAft>
                <a:spcPts val="0"/>
              </a:spcAft>
              <a:buClr>
                <a:schemeClr val="dk1"/>
              </a:buClr>
              <a:buSzPts val="2400"/>
              <a:buChar char="○"/>
            </a:pPr>
            <a:r>
              <a:rPr lang="en-GB" sz="2400"/>
              <a:t>Lack of Vaccine Priority</a:t>
            </a:r>
            <a:endParaRPr sz="2400"/>
          </a:p>
          <a:p>
            <a:pPr marL="520700" lvl="1" indent="-63500" algn="l" rtl="0">
              <a:lnSpc>
                <a:spcPct val="90000"/>
              </a:lnSpc>
              <a:spcBef>
                <a:spcPts val="400"/>
              </a:spcBef>
              <a:spcAft>
                <a:spcPts val="0"/>
              </a:spcAft>
              <a:buClr>
                <a:schemeClr val="dk1"/>
              </a:buClr>
              <a:buSzPts val="1800"/>
              <a:buNone/>
            </a:pPr>
            <a:endParaRPr sz="2400"/>
          </a:p>
          <a:p>
            <a:pPr marL="177800" lvl="0" indent="-190500" algn="l" rtl="0">
              <a:lnSpc>
                <a:spcPct val="90000"/>
              </a:lnSpc>
              <a:spcBef>
                <a:spcPts val="800"/>
              </a:spcBef>
              <a:spcAft>
                <a:spcPts val="0"/>
              </a:spcAft>
              <a:buClr>
                <a:schemeClr val="dk1"/>
              </a:buClr>
              <a:buSzPts val="2400"/>
              <a:buChar char="●"/>
            </a:pPr>
            <a:r>
              <a:rPr lang="en-GB" sz="2400"/>
              <a:t>Ableism is rampant among physicians </a:t>
            </a:r>
            <a:endParaRPr sz="2400"/>
          </a:p>
          <a:p>
            <a:pPr marL="520700" lvl="1" indent="-215900" algn="l" rtl="0">
              <a:lnSpc>
                <a:spcPct val="90000"/>
              </a:lnSpc>
              <a:spcBef>
                <a:spcPts val="400"/>
              </a:spcBef>
              <a:spcAft>
                <a:spcPts val="0"/>
              </a:spcAft>
              <a:buClr>
                <a:schemeClr val="dk1"/>
              </a:buClr>
              <a:buSzPts val="2400"/>
              <a:buChar char="○"/>
            </a:pPr>
            <a:r>
              <a:rPr lang="en-GB" sz="2400"/>
              <a:t>Spinal cord injury study</a:t>
            </a:r>
            <a:endParaRPr sz="2400"/>
          </a:p>
          <a:p>
            <a:pPr marL="520700" lvl="1" indent="-215900" algn="l" rtl="0">
              <a:lnSpc>
                <a:spcPct val="90000"/>
              </a:lnSpc>
              <a:spcBef>
                <a:spcPts val="400"/>
              </a:spcBef>
              <a:spcAft>
                <a:spcPts val="0"/>
              </a:spcAft>
              <a:buClr>
                <a:schemeClr val="dk1"/>
              </a:buClr>
              <a:buSzPts val="2400"/>
              <a:buChar char="○"/>
            </a:pPr>
            <a:r>
              <a:rPr lang="en-GB" sz="2400"/>
              <a:t>Lisa Iezzoni Study</a:t>
            </a:r>
            <a:endParaRPr sz="2400"/>
          </a:p>
          <a:p>
            <a:pPr marL="520700" lvl="1" indent="-63500" algn="l" rtl="0">
              <a:lnSpc>
                <a:spcPct val="90000"/>
              </a:lnSpc>
              <a:spcBef>
                <a:spcPts val="400"/>
              </a:spcBef>
              <a:spcAft>
                <a:spcPts val="0"/>
              </a:spcAft>
              <a:buClr>
                <a:schemeClr val="dk1"/>
              </a:buClr>
              <a:buSzPts val="1800"/>
              <a:buNone/>
            </a:pPr>
            <a:endParaRPr sz="2400"/>
          </a:p>
          <a:p>
            <a:pPr marL="520700" lvl="1" indent="-63500" algn="l" rtl="0">
              <a:lnSpc>
                <a:spcPct val="90000"/>
              </a:lnSpc>
              <a:spcBef>
                <a:spcPts val="400"/>
              </a:spcBef>
              <a:spcAft>
                <a:spcPts val="1600"/>
              </a:spcAft>
              <a:buClr>
                <a:schemeClr val="dk1"/>
              </a:buClr>
              <a:buSzPts val="1800"/>
              <a:buNone/>
            </a:pPr>
            <a:endParaRPr sz="24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51"/>
          <p:cNvSpPr txBox="1">
            <a:spLocks noGrp="1"/>
          </p:cNvSpPr>
          <p:nvPr>
            <p:ph type="title"/>
          </p:nvPr>
        </p:nvSpPr>
        <p:spPr>
          <a:xfrm>
            <a:off x="1297500" y="393750"/>
            <a:ext cx="7038900" cy="9141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GB" sz="3000"/>
              <a:t>Standards must be </a:t>
            </a:r>
            <a:r>
              <a:rPr lang="en-GB" sz="3000" b="1"/>
              <a:t>anti-discriminatory</a:t>
            </a:r>
            <a:endParaRPr sz="3000"/>
          </a:p>
        </p:txBody>
      </p:sp>
      <p:sp>
        <p:nvSpPr>
          <p:cNvPr id="658" name="Google Shape;658;p51"/>
          <p:cNvSpPr txBox="1">
            <a:spLocks noGrp="1"/>
          </p:cNvSpPr>
          <p:nvPr>
            <p:ph type="body" idx="1"/>
          </p:nvPr>
        </p:nvSpPr>
        <p:spPr>
          <a:xfrm>
            <a:off x="1526100" y="1567550"/>
            <a:ext cx="7038900" cy="2911200"/>
          </a:xfrm>
          <a:prstGeom prst="rect">
            <a:avLst/>
          </a:prstGeom>
          <a:noFill/>
          <a:ln>
            <a:noFill/>
          </a:ln>
        </p:spPr>
        <p:txBody>
          <a:bodyPr spcFirstLastPara="1" wrap="square" lIns="68575" tIns="34275" rIns="68575" bIns="34275" anchor="t" anchorCtr="0">
            <a:noAutofit/>
          </a:bodyPr>
          <a:lstStyle/>
          <a:p>
            <a:pPr marL="177800" lvl="0" indent="-190500" algn="l" rtl="0">
              <a:lnSpc>
                <a:spcPct val="90000"/>
              </a:lnSpc>
              <a:spcBef>
                <a:spcPts val="0"/>
              </a:spcBef>
              <a:spcAft>
                <a:spcPts val="0"/>
              </a:spcAft>
              <a:buClr>
                <a:schemeClr val="dk1"/>
              </a:buClr>
              <a:buSzPts val="2400"/>
              <a:buChar char="●"/>
            </a:pPr>
            <a:r>
              <a:rPr lang="en-GB" sz="2400"/>
              <a:t>Forbid consideration of “quality of life.” </a:t>
            </a:r>
            <a:endParaRPr sz="2400"/>
          </a:p>
          <a:p>
            <a:pPr marL="520700" lvl="1" indent="-63500" algn="l" rtl="0">
              <a:lnSpc>
                <a:spcPct val="90000"/>
              </a:lnSpc>
              <a:spcBef>
                <a:spcPts val="400"/>
              </a:spcBef>
              <a:spcAft>
                <a:spcPts val="0"/>
              </a:spcAft>
              <a:buClr>
                <a:schemeClr val="dk1"/>
              </a:buClr>
              <a:buSzPts val="1800"/>
              <a:buNone/>
            </a:pPr>
            <a:endParaRPr sz="2400"/>
          </a:p>
          <a:p>
            <a:pPr marL="177800" lvl="0" indent="-190500" algn="l" rtl="0">
              <a:lnSpc>
                <a:spcPct val="90000"/>
              </a:lnSpc>
              <a:spcBef>
                <a:spcPts val="800"/>
              </a:spcBef>
              <a:spcAft>
                <a:spcPts val="0"/>
              </a:spcAft>
              <a:buClr>
                <a:schemeClr val="dk1"/>
              </a:buClr>
              <a:buSzPts val="2400"/>
              <a:buChar char="●"/>
            </a:pPr>
            <a:r>
              <a:rPr lang="en-GB" sz="2400"/>
              <a:t>Institutionalize safeguards and provide for appeal</a:t>
            </a:r>
            <a:endParaRPr sz="2400"/>
          </a:p>
          <a:p>
            <a:pPr marL="177800" lvl="0" indent="-38100" algn="l" rtl="0">
              <a:lnSpc>
                <a:spcPct val="90000"/>
              </a:lnSpc>
              <a:spcBef>
                <a:spcPts val="800"/>
              </a:spcBef>
              <a:spcAft>
                <a:spcPts val="0"/>
              </a:spcAft>
              <a:buClr>
                <a:schemeClr val="dk1"/>
              </a:buClr>
              <a:buSzPts val="2100"/>
              <a:buNone/>
            </a:pPr>
            <a:endParaRPr sz="2400"/>
          </a:p>
          <a:p>
            <a:pPr marL="177800" lvl="0" indent="-190500" algn="l" rtl="0">
              <a:lnSpc>
                <a:spcPct val="90000"/>
              </a:lnSpc>
              <a:spcBef>
                <a:spcPts val="800"/>
              </a:spcBef>
              <a:spcAft>
                <a:spcPts val="0"/>
              </a:spcAft>
              <a:buClr>
                <a:schemeClr val="dk1"/>
              </a:buClr>
              <a:buSzPts val="2400"/>
              <a:buChar char="●"/>
            </a:pPr>
            <a:r>
              <a:rPr lang="en-GB" sz="2400"/>
              <a:t>Protect communication access</a:t>
            </a:r>
            <a:br>
              <a:rPr lang="en-GB" sz="2400"/>
            </a:br>
            <a:endParaRPr sz="2400"/>
          </a:p>
          <a:p>
            <a:pPr marL="177800" lvl="0" indent="-190500" algn="l" rtl="0">
              <a:lnSpc>
                <a:spcPct val="90000"/>
              </a:lnSpc>
              <a:spcBef>
                <a:spcPts val="800"/>
              </a:spcBef>
              <a:spcAft>
                <a:spcPts val="0"/>
              </a:spcAft>
              <a:buClr>
                <a:schemeClr val="dk1"/>
              </a:buClr>
              <a:buSzPts val="2400"/>
              <a:buChar char="●"/>
            </a:pPr>
            <a:r>
              <a:rPr lang="en-GB" sz="2400"/>
              <a:t>Mandate bias training </a:t>
            </a:r>
            <a:endParaRPr sz="2400"/>
          </a:p>
          <a:p>
            <a:pPr marL="520700" lvl="1" indent="-63500" algn="l" rtl="0">
              <a:lnSpc>
                <a:spcPct val="90000"/>
              </a:lnSpc>
              <a:spcBef>
                <a:spcPts val="400"/>
              </a:spcBef>
              <a:spcAft>
                <a:spcPts val="1600"/>
              </a:spcAft>
              <a:buClr>
                <a:schemeClr val="dk1"/>
              </a:buClr>
              <a:buSzPts val="1800"/>
              <a:buNone/>
            </a:pPr>
            <a:endParaRPr sz="24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52"/>
          <p:cNvSpPr txBox="1">
            <a:spLocks noGrp="1"/>
          </p:cNvSpPr>
          <p:nvPr>
            <p:ph type="title"/>
          </p:nvPr>
        </p:nvSpPr>
        <p:spPr>
          <a:xfrm>
            <a:off x="823850" y="903675"/>
            <a:ext cx="4776000" cy="1300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GB" sz="3000"/>
              <a:t>What Now? </a:t>
            </a:r>
            <a:endParaRPr sz="3000"/>
          </a:p>
        </p:txBody>
      </p:sp>
      <p:sp>
        <p:nvSpPr>
          <p:cNvPr id="664" name="Google Shape;664;p52"/>
          <p:cNvSpPr txBox="1">
            <a:spLocks noGrp="1"/>
          </p:cNvSpPr>
          <p:nvPr>
            <p:ph type="body" idx="1"/>
          </p:nvPr>
        </p:nvSpPr>
        <p:spPr>
          <a:xfrm>
            <a:off x="823850" y="2262125"/>
            <a:ext cx="5686200" cy="1218900"/>
          </a:xfrm>
          <a:prstGeom prst="rect">
            <a:avLst/>
          </a:prstGeom>
          <a:noFill/>
          <a:ln>
            <a:noFill/>
          </a:ln>
        </p:spPr>
        <p:txBody>
          <a:bodyPr spcFirstLastPara="1" wrap="square" lIns="68575" tIns="34275" rIns="68575" bIns="34275" anchor="t" anchorCtr="0">
            <a:noAutofit/>
          </a:bodyPr>
          <a:lstStyle/>
          <a:p>
            <a:pPr marL="177800" lvl="0" indent="-190500" algn="l" rtl="0">
              <a:lnSpc>
                <a:spcPct val="100000"/>
              </a:lnSpc>
              <a:spcBef>
                <a:spcPts val="0"/>
              </a:spcBef>
              <a:spcAft>
                <a:spcPts val="0"/>
              </a:spcAft>
              <a:buClr>
                <a:schemeClr val="dk1"/>
              </a:buClr>
              <a:buSzPts val="2400"/>
              <a:buChar char="●"/>
            </a:pPr>
            <a:r>
              <a:rPr lang="en-GB" sz="2400"/>
              <a:t>Legislate before the next pandemic</a:t>
            </a:r>
            <a:endParaRPr sz="2400"/>
          </a:p>
          <a:p>
            <a:pPr marL="177800" lvl="0" indent="-190500" algn="l" rtl="0">
              <a:lnSpc>
                <a:spcPct val="100000"/>
              </a:lnSpc>
              <a:spcBef>
                <a:spcPts val="2000"/>
              </a:spcBef>
              <a:spcAft>
                <a:spcPts val="0"/>
              </a:spcAft>
              <a:buClr>
                <a:schemeClr val="dk1"/>
              </a:buClr>
              <a:buSzPts val="2400"/>
              <a:buChar char="●"/>
            </a:pPr>
            <a:r>
              <a:rPr lang="en-GB" sz="2400"/>
              <a:t>Forbid other forms of healthcare discrimination</a:t>
            </a:r>
            <a:endParaRPr sz="2400"/>
          </a:p>
          <a:p>
            <a:pPr marL="177800" lvl="0" indent="-190500" algn="l" rtl="0">
              <a:lnSpc>
                <a:spcPct val="100000"/>
              </a:lnSpc>
              <a:spcBef>
                <a:spcPts val="2000"/>
              </a:spcBef>
              <a:spcAft>
                <a:spcPts val="2000"/>
              </a:spcAft>
              <a:buClr>
                <a:schemeClr val="dk1"/>
              </a:buClr>
              <a:buSzPts val="2400"/>
              <a:buChar char="●"/>
            </a:pPr>
            <a:r>
              <a:rPr lang="en-GB" sz="2400"/>
              <a:t>Start working </a:t>
            </a:r>
            <a:r>
              <a:rPr lang="en-GB" sz="2400" i="1"/>
              <a:t>now</a:t>
            </a:r>
            <a:r>
              <a:rPr lang="en-GB" sz="2400"/>
              <a:t> to address bias within the system. </a:t>
            </a:r>
            <a:endParaRPr sz="24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53"/>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References</a:t>
            </a:r>
            <a:endParaRPr/>
          </a:p>
        </p:txBody>
      </p:sp>
      <p:sp>
        <p:nvSpPr>
          <p:cNvPr id="670" name="Google Shape;670;p53"/>
          <p:cNvSpPr txBox="1">
            <a:spLocks noGrp="1"/>
          </p:cNvSpPr>
          <p:nvPr>
            <p:ph type="body" idx="1"/>
          </p:nvPr>
        </p:nvSpPr>
        <p:spPr>
          <a:xfrm>
            <a:off x="1297500" y="1034150"/>
            <a:ext cx="7038900" cy="3867300"/>
          </a:xfrm>
          <a:prstGeom prst="rect">
            <a:avLst/>
          </a:prstGeom>
        </p:spPr>
        <p:txBody>
          <a:bodyPr spcFirstLastPara="1" wrap="square" lIns="91425" tIns="91425" rIns="91425" bIns="91425" anchor="t" anchorCtr="0">
            <a:noAutofit/>
          </a:bodyPr>
          <a:lstStyle/>
          <a:p>
            <a:pPr marL="179999" lvl="0" indent="-179999" algn="l" rtl="0">
              <a:lnSpc>
                <a:spcPct val="100000"/>
              </a:lnSpc>
              <a:spcBef>
                <a:spcPts val="0"/>
              </a:spcBef>
              <a:spcAft>
                <a:spcPts val="0"/>
              </a:spcAft>
              <a:buNone/>
            </a:pPr>
            <a:r>
              <a:rPr lang="en-GB" sz="1200">
                <a:solidFill>
                  <a:srgbClr val="FFFFFF"/>
                </a:solidFill>
              </a:rPr>
              <a:t>Gostin LO, Hanfling D, Hanson SL, Stroud C, Altevogt BM. Guidance for establishing crisis standards of care for use in disaster situations: A letter report: National Academies Press; 2009.</a:t>
            </a:r>
            <a:endParaRPr sz="1200">
              <a:solidFill>
                <a:srgbClr val="FFFFFF"/>
              </a:solidFill>
            </a:endParaRPr>
          </a:p>
          <a:p>
            <a:pPr marL="179999" lvl="0" indent="-179999" algn="l" rtl="0">
              <a:lnSpc>
                <a:spcPct val="100000"/>
              </a:lnSpc>
              <a:spcBef>
                <a:spcPts val="300"/>
              </a:spcBef>
              <a:spcAft>
                <a:spcPts val="0"/>
              </a:spcAft>
              <a:buNone/>
            </a:pPr>
            <a:r>
              <a:rPr lang="en-GB" sz="1200">
                <a:solidFill>
                  <a:srgbClr val="FFFFFF"/>
                </a:solidFill>
              </a:rPr>
              <a:t>IOM (Institute of Medicine). 2012. Crisis Standards of Care: A Systems Framework for Catastrophic Disaster Response. Washington, DC: The National Academies Press.</a:t>
            </a:r>
            <a:endParaRPr sz="1200">
              <a:solidFill>
                <a:srgbClr val="FFFFFF"/>
              </a:solidFill>
            </a:endParaRPr>
          </a:p>
          <a:p>
            <a:pPr marL="179999" lvl="0" indent="-179999" algn="l" rtl="0">
              <a:lnSpc>
                <a:spcPct val="100000"/>
              </a:lnSpc>
              <a:spcBef>
                <a:spcPts val="300"/>
              </a:spcBef>
              <a:spcAft>
                <a:spcPts val="0"/>
              </a:spcAft>
              <a:buNone/>
            </a:pPr>
            <a:r>
              <a:rPr lang="en-GB" sz="1200">
                <a:solidFill>
                  <a:srgbClr val="FFFFFF"/>
                </a:solidFill>
              </a:rPr>
              <a:t>Stroud C, Hick JL, Hanfling D. Crisis Standards of Care: A Toolkit for Indicators and Triggers: National Academies Press; 2013.</a:t>
            </a:r>
            <a:endParaRPr sz="1200">
              <a:solidFill>
                <a:srgbClr val="FFFFFF"/>
              </a:solidFill>
            </a:endParaRPr>
          </a:p>
          <a:p>
            <a:pPr marL="179999" lvl="0" indent="-179999" algn="l" rtl="0">
              <a:lnSpc>
                <a:spcPct val="100000"/>
              </a:lnSpc>
              <a:spcBef>
                <a:spcPts val="300"/>
              </a:spcBef>
              <a:spcAft>
                <a:spcPts val="0"/>
              </a:spcAft>
              <a:buNone/>
            </a:pPr>
            <a:r>
              <a:rPr lang="en-GB" sz="1200">
                <a:solidFill>
                  <a:srgbClr val="FFFFFF"/>
                </a:solidFill>
              </a:rPr>
              <a:t>Hougan M, Nadig L, Altevogt BM, Stroud C. Crisis standards of care: Summary of a workshop series: National Academies Press; 2010.</a:t>
            </a:r>
            <a:endParaRPr sz="1200">
              <a:solidFill>
                <a:srgbClr val="FFFFFF"/>
              </a:solidFill>
            </a:endParaRPr>
          </a:p>
          <a:p>
            <a:pPr marL="179999" lvl="0" indent="-179999" algn="l" rtl="0">
              <a:lnSpc>
                <a:spcPct val="100000"/>
              </a:lnSpc>
              <a:spcBef>
                <a:spcPts val="300"/>
              </a:spcBef>
              <a:spcAft>
                <a:spcPts val="0"/>
              </a:spcAft>
              <a:buNone/>
            </a:pPr>
            <a:r>
              <a:rPr lang="en-GB" sz="1200">
                <a:solidFill>
                  <a:srgbClr val="FFFFFF"/>
                </a:solidFill>
              </a:rPr>
              <a:t>Biddison LD, Berkowitz KA, Courtney B, et al. Ethical considerations: care of the critically ill and injured during pandemics and disasters: CHEST consensus statement. Chest 2014;146:e145S-55S.</a:t>
            </a:r>
            <a:endParaRPr sz="1200">
              <a:solidFill>
                <a:srgbClr val="FFFFFF"/>
              </a:solidFill>
            </a:endParaRPr>
          </a:p>
          <a:p>
            <a:pPr marL="179999" lvl="0" indent="-179999" algn="l" rtl="0">
              <a:lnSpc>
                <a:spcPct val="100000"/>
              </a:lnSpc>
              <a:spcBef>
                <a:spcPts val="300"/>
              </a:spcBef>
              <a:spcAft>
                <a:spcPts val="0"/>
              </a:spcAft>
              <a:buNone/>
            </a:pPr>
            <a:r>
              <a:rPr lang="en-GB" sz="1200">
                <a:solidFill>
                  <a:srgbClr val="FFFFFF"/>
                </a:solidFill>
              </a:rPr>
              <a:t>Einav S, Hick JL, Hanfling D, et al. Surge Capacity Logistics: Care of the Critically Ill and Injured During Pandemics and Disasters: CHEST Consensus Statement. CHEST 2014;146:e17S-e43S.</a:t>
            </a:r>
            <a:endParaRPr sz="1200">
              <a:solidFill>
                <a:srgbClr val="FFFFFF"/>
              </a:solidFill>
            </a:endParaRPr>
          </a:p>
          <a:p>
            <a:pPr marL="179999" lvl="0" indent="-179999" algn="l" rtl="0">
              <a:lnSpc>
                <a:spcPct val="100000"/>
              </a:lnSpc>
              <a:spcBef>
                <a:spcPts val="300"/>
              </a:spcBef>
              <a:spcAft>
                <a:spcPts val="0"/>
              </a:spcAft>
              <a:buNone/>
            </a:pPr>
            <a:r>
              <a:rPr lang="en-GB" sz="1200">
                <a:solidFill>
                  <a:srgbClr val="FFFFFF"/>
                </a:solidFill>
              </a:rPr>
              <a:t>Hick JL, Biddinger PD. Novel Coronavirus and Old Lessons — Preparing the Health System for the Pandemic. New England Journal of Medicine 2020.</a:t>
            </a:r>
            <a:endParaRPr sz="1200">
              <a:solidFill>
                <a:srgbClr val="FFFFFF"/>
              </a:solidFill>
            </a:endParaRPr>
          </a:p>
          <a:p>
            <a:pPr marL="179999" lvl="0" indent="-179999" algn="l" rtl="0">
              <a:lnSpc>
                <a:spcPct val="100000"/>
              </a:lnSpc>
              <a:spcBef>
                <a:spcPts val="300"/>
              </a:spcBef>
              <a:spcAft>
                <a:spcPts val="0"/>
              </a:spcAft>
              <a:buNone/>
            </a:pPr>
            <a:r>
              <a:rPr lang="en-GB" sz="1200"/>
              <a:t>Letter from the Massachusetts Coalition on Health Equity to Secretary Marylou Sudders calling for the reconsideration of the Massachusetts Crisis Standards of Care, April 17, 2020.</a:t>
            </a:r>
            <a:endParaRPr sz="1200"/>
          </a:p>
          <a:p>
            <a:pPr marL="179999" lvl="0" indent="-179999" algn="l" rtl="0">
              <a:lnSpc>
                <a:spcPct val="100000"/>
              </a:lnSpc>
              <a:spcBef>
                <a:spcPts val="300"/>
              </a:spcBef>
              <a:spcAft>
                <a:spcPts val="0"/>
              </a:spcAft>
              <a:buNone/>
            </a:pPr>
            <a:r>
              <a:rPr lang="en-GB" sz="1200"/>
              <a:t>Cleveland Manchanda E, Couillard C, Sivashanker K. Inequity in Crisis Standards of Care. New England Journal of Medicine 2020.</a:t>
            </a:r>
            <a:endParaRPr sz="1200">
              <a:solidFill>
                <a:srgbClr val="FFFFFF"/>
              </a:solidFill>
            </a:endParaRPr>
          </a:p>
          <a:p>
            <a:pPr marL="179999" lvl="0" indent="-179999" algn="l" rtl="0">
              <a:lnSpc>
                <a:spcPct val="100000"/>
              </a:lnSpc>
              <a:spcBef>
                <a:spcPts val="300"/>
              </a:spcBef>
              <a:spcAft>
                <a:spcPts val="0"/>
              </a:spcAft>
              <a:buNone/>
            </a:pPr>
            <a:endParaRPr sz="1200">
              <a:solidFill>
                <a:srgbClr val="FFFFFF"/>
              </a:solidFill>
            </a:endParaRPr>
          </a:p>
          <a:p>
            <a:pPr marL="179999" lvl="0" indent="-179999" algn="l" rtl="0">
              <a:lnSpc>
                <a:spcPct val="100000"/>
              </a:lnSpc>
              <a:spcBef>
                <a:spcPts val="300"/>
              </a:spcBef>
              <a:spcAft>
                <a:spcPts val="0"/>
              </a:spcAft>
              <a:buNone/>
            </a:pPr>
            <a:endParaRPr sz="1200">
              <a:solidFill>
                <a:srgbClr val="FFFFFF"/>
              </a:solidFill>
            </a:endParaRPr>
          </a:p>
          <a:p>
            <a:pPr marL="179999" lvl="0" indent="-179999" algn="l" rtl="0">
              <a:lnSpc>
                <a:spcPct val="100000"/>
              </a:lnSpc>
              <a:spcBef>
                <a:spcPts val="300"/>
              </a:spcBef>
              <a:spcAft>
                <a:spcPts val="300"/>
              </a:spcAft>
              <a:buNone/>
            </a:pPr>
            <a:endParaRPr sz="1200">
              <a:solidFill>
                <a:srgbClr val="FFFFFF"/>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5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References (cont.)</a:t>
            </a:r>
            <a:endParaRPr/>
          </a:p>
        </p:txBody>
      </p:sp>
      <p:sp>
        <p:nvSpPr>
          <p:cNvPr id="676" name="Google Shape;676;p54"/>
          <p:cNvSpPr txBox="1">
            <a:spLocks noGrp="1"/>
          </p:cNvSpPr>
          <p:nvPr>
            <p:ph type="body" idx="1"/>
          </p:nvPr>
        </p:nvSpPr>
        <p:spPr>
          <a:xfrm>
            <a:off x="1297500" y="1034150"/>
            <a:ext cx="7038900" cy="3867300"/>
          </a:xfrm>
          <a:prstGeom prst="rect">
            <a:avLst/>
          </a:prstGeom>
        </p:spPr>
        <p:txBody>
          <a:bodyPr spcFirstLastPara="1" wrap="square" lIns="91425" tIns="91425" rIns="91425" bIns="91425" anchor="t" anchorCtr="0">
            <a:noAutofit/>
          </a:bodyPr>
          <a:lstStyle/>
          <a:p>
            <a:pPr marL="179999" lvl="0" indent="-179999" algn="l" rtl="0">
              <a:lnSpc>
                <a:spcPct val="100000"/>
              </a:lnSpc>
              <a:spcBef>
                <a:spcPts val="0"/>
              </a:spcBef>
              <a:spcAft>
                <a:spcPts val="0"/>
              </a:spcAft>
              <a:buNone/>
            </a:pPr>
            <a:r>
              <a:rPr lang="en-GB" sz="1200"/>
              <a:t>Technical Resources, Assistance Center, and Information Exchange (TRACIE). SOFA Score: What is it and how to use it in triage. US Department of Health and Human Services: Assistant Secretary for Preparedness and Response (ASPR). January 2017.</a:t>
            </a:r>
            <a:endParaRPr sz="1200"/>
          </a:p>
          <a:p>
            <a:pPr marL="179999" lvl="0" indent="-179999" algn="l" rtl="0">
              <a:lnSpc>
                <a:spcPct val="100000"/>
              </a:lnSpc>
              <a:spcBef>
                <a:spcPts val="300"/>
              </a:spcBef>
              <a:spcAft>
                <a:spcPts val="0"/>
              </a:spcAft>
              <a:buNone/>
            </a:pPr>
            <a:r>
              <a:rPr lang="en-GB" sz="1200">
                <a:solidFill>
                  <a:srgbClr val="FFFFFF"/>
                </a:solidFill>
              </a:rPr>
              <a:t>SAEM Statement on Equity in Crisis Standards of Care </a:t>
            </a:r>
            <a:r>
              <a:rPr lang="en-GB" sz="1200" u="sng">
                <a:solidFill>
                  <a:schemeClr val="hlink"/>
                </a:solidFill>
                <a:hlinkClick r:id="rId3"/>
              </a:rPr>
              <a:t>https://www.saem.org/docs/default-source/saem-documents/equity-in-crisis-standards-of-care-872020.pdf?sfvrsn=c0bd03fd_2</a:t>
            </a:r>
            <a:endParaRPr sz="1200">
              <a:solidFill>
                <a:srgbClr val="FFFFFF"/>
              </a:solidFill>
            </a:endParaRPr>
          </a:p>
          <a:p>
            <a:pPr marL="179999" lvl="0" indent="-179999" algn="l" rtl="0">
              <a:lnSpc>
                <a:spcPct val="100000"/>
              </a:lnSpc>
              <a:spcBef>
                <a:spcPts val="300"/>
              </a:spcBef>
              <a:spcAft>
                <a:spcPts val="0"/>
              </a:spcAft>
              <a:buNone/>
            </a:pPr>
            <a:r>
              <a:rPr lang="en-GB" sz="1200">
                <a:solidFill>
                  <a:srgbClr val="FFFFFF"/>
                </a:solidFill>
              </a:rPr>
              <a:t>University of Pittsburgh School of Medicine: Department of Critical Care Medicine. Model Hospital Policy for Fair Allocation of Scarce Medications to Treat COVID-19. (Accessed June 12, 2020, at </a:t>
            </a:r>
            <a:r>
              <a:rPr lang="en-GB" sz="1200" u="sng">
                <a:solidFill>
                  <a:schemeClr val="hlink"/>
                </a:solidFill>
                <a:hlinkClick r:id="rId4"/>
              </a:rPr>
              <a:t>https://ccm.pitt.edu/sites/default/files/2020-05-28b%20Model%20hospital%20policy%20for%20allocating%20scarce%20COVID%20meds.pdf</a:t>
            </a:r>
            <a:r>
              <a:rPr lang="en-GB" sz="1200">
                <a:solidFill>
                  <a:srgbClr val="FFFFFF"/>
                </a:solidFill>
              </a:rPr>
              <a:t>.</a:t>
            </a:r>
            <a:endParaRPr sz="1200">
              <a:solidFill>
                <a:srgbClr val="FFFFFF"/>
              </a:solidFill>
            </a:endParaRPr>
          </a:p>
          <a:p>
            <a:pPr marL="179999" lvl="0" indent="-179999" algn="l" rtl="0">
              <a:lnSpc>
                <a:spcPct val="100000"/>
              </a:lnSpc>
              <a:spcBef>
                <a:spcPts val="300"/>
              </a:spcBef>
              <a:spcAft>
                <a:spcPts val="0"/>
              </a:spcAft>
              <a:buNone/>
            </a:pPr>
            <a:r>
              <a:rPr lang="en-GB" sz="1200">
                <a:solidFill>
                  <a:srgbClr val="FFFFFF"/>
                </a:solidFill>
              </a:rPr>
              <a:t>Cleveland Manchanda, E.C., Sanky, C. And Appel, J.A. Crisis Standards of Care in the USA: A Systematic Review and Implications for Equity Amidst COVID-19. Journal of Racial and Ethnic Health Disparities. 2020 Aug 13: 1-13.</a:t>
            </a:r>
            <a:endParaRPr sz="1200">
              <a:solidFill>
                <a:srgbClr val="FFFFFF"/>
              </a:solidFill>
            </a:endParaRPr>
          </a:p>
          <a:p>
            <a:pPr marL="179999" lvl="0" indent="-179999" algn="l" rtl="0">
              <a:lnSpc>
                <a:spcPct val="100000"/>
              </a:lnSpc>
              <a:spcBef>
                <a:spcPts val="300"/>
              </a:spcBef>
              <a:spcAft>
                <a:spcPts val="0"/>
              </a:spcAft>
              <a:buNone/>
            </a:pPr>
            <a:r>
              <a:rPr lang="en-GB" sz="1200">
                <a:solidFill>
                  <a:srgbClr val="FFFFFF"/>
                </a:solidFill>
              </a:rPr>
              <a:t>Stock photos courtesy of Unsplash, credit to:</a:t>
            </a:r>
            <a:endParaRPr sz="1200">
              <a:solidFill>
                <a:srgbClr val="FFFFFF"/>
              </a:solidFill>
            </a:endParaRPr>
          </a:p>
          <a:p>
            <a:pPr marL="637199" lvl="0" indent="-179999" algn="l" rtl="0">
              <a:lnSpc>
                <a:spcPct val="100000"/>
              </a:lnSpc>
              <a:spcBef>
                <a:spcPts val="300"/>
              </a:spcBef>
              <a:spcAft>
                <a:spcPts val="0"/>
              </a:spcAft>
              <a:buNone/>
            </a:pPr>
            <a:r>
              <a:rPr lang="en-GB" sz="1200">
                <a:solidFill>
                  <a:srgbClr val="FFFFFF"/>
                </a:solidFill>
              </a:rPr>
              <a:t>sk, Rolleiflexgraphy, web.facebook.com/rgsk97  </a:t>
            </a:r>
            <a:r>
              <a:rPr lang="en-GB" sz="1200" u="sng">
                <a:solidFill>
                  <a:schemeClr val="hlink"/>
                </a:solidFill>
                <a:hlinkClick r:id="rId5"/>
              </a:rPr>
              <a:t>https://images.unsplash.com/photo-1536122522160-72ca6bd783ba?ixlib=rb-1.2.1&amp;ixid=eyJhcHBfaWQiOjEyMDd9&amp;auto=format&amp;fit=crop&amp;w=2250&amp;q=80</a:t>
            </a:r>
            <a:endParaRPr sz="1200">
              <a:solidFill>
                <a:srgbClr val="FFFFFF"/>
              </a:solidFill>
            </a:endParaRPr>
          </a:p>
          <a:p>
            <a:pPr marL="637199" lvl="0" indent="-179999" algn="l" rtl="0">
              <a:lnSpc>
                <a:spcPct val="100000"/>
              </a:lnSpc>
              <a:spcBef>
                <a:spcPts val="300"/>
              </a:spcBef>
              <a:spcAft>
                <a:spcPts val="0"/>
              </a:spcAft>
              <a:buNone/>
            </a:pPr>
            <a:r>
              <a:rPr lang="en-GB" sz="1200">
                <a:solidFill>
                  <a:srgbClr val="FFFFFF"/>
                </a:solidFill>
              </a:rPr>
              <a:t>Philip Martin, instagram.com/phlmrtn: </a:t>
            </a:r>
            <a:r>
              <a:rPr lang="en-GB" sz="1200" u="sng">
                <a:solidFill>
                  <a:schemeClr val="hlink"/>
                </a:solidFill>
                <a:hlinkClick r:id="rId6"/>
              </a:rPr>
              <a:t>https://images.unsplash.com/photo-1522751707891-45b4e281010d?ixlib=rb-1.2.1&amp;ixid=eyJhcHBfaWQiOjEyMDd9&amp;auto=format&amp;fit=crop&amp;w=1300&amp;q=80</a:t>
            </a:r>
            <a:r>
              <a:rPr lang="en-GB" sz="1200">
                <a:solidFill>
                  <a:srgbClr val="FFFFFF"/>
                </a:solidFill>
              </a:rPr>
              <a:t> </a:t>
            </a:r>
            <a:endParaRPr sz="1200">
              <a:solidFill>
                <a:srgbClr val="FFFFFF"/>
              </a:solidFill>
            </a:endParaRPr>
          </a:p>
          <a:p>
            <a:pPr marL="179999" lvl="0" indent="-179999" algn="l" rtl="0">
              <a:lnSpc>
                <a:spcPct val="100000"/>
              </a:lnSpc>
              <a:spcBef>
                <a:spcPts val="300"/>
              </a:spcBef>
              <a:spcAft>
                <a:spcPts val="0"/>
              </a:spcAft>
              <a:buNone/>
            </a:pPr>
            <a:endParaRPr sz="1200">
              <a:solidFill>
                <a:srgbClr val="FFFFFF"/>
              </a:solidFill>
            </a:endParaRPr>
          </a:p>
          <a:p>
            <a:pPr marL="179999" lvl="0" indent="-179999" algn="l" rtl="0">
              <a:lnSpc>
                <a:spcPct val="100000"/>
              </a:lnSpc>
              <a:spcBef>
                <a:spcPts val="300"/>
              </a:spcBef>
              <a:spcAft>
                <a:spcPts val="300"/>
              </a:spcAft>
              <a:buNone/>
            </a:pPr>
            <a:endParaRPr sz="1200">
              <a:solidFill>
                <a:srgbClr val="FFFFFF"/>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55"/>
          <p:cNvSpPr txBox="1">
            <a:spLocks noGrp="1"/>
          </p:cNvSpPr>
          <p:nvPr>
            <p:ph type="title"/>
          </p:nvPr>
        </p:nvSpPr>
        <p:spPr>
          <a:xfrm>
            <a:off x="1297500" y="393750"/>
            <a:ext cx="7211100" cy="14931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GB" sz="3000">
                <a:latin typeface="Lato"/>
                <a:ea typeface="Lato"/>
                <a:cs typeface="Lato"/>
                <a:sym typeface="Lato"/>
              </a:rPr>
              <a:t>Questions? Discussion?</a:t>
            </a:r>
            <a:endParaRPr sz="3600"/>
          </a:p>
        </p:txBody>
      </p:sp>
      <p:sp>
        <p:nvSpPr>
          <p:cNvPr id="682" name="Google Shape;682;p55"/>
          <p:cNvSpPr txBox="1">
            <a:spLocks noGrp="1"/>
          </p:cNvSpPr>
          <p:nvPr>
            <p:ph type="body" idx="1"/>
          </p:nvPr>
        </p:nvSpPr>
        <p:spPr>
          <a:xfrm>
            <a:off x="306900" y="1531950"/>
            <a:ext cx="8084100" cy="3313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400"/>
          </a:p>
          <a:p>
            <a:pPr marL="0" lvl="0" indent="0" algn="ctr" rtl="0">
              <a:lnSpc>
                <a:spcPct val="100000"/>
              </a:lnSpc>
              <a:spcBef>
                <a:spcPts val="1600"/>
              </a:spcBef>
              <a:spcAft>
                <a:spcPts val="0"/>
              </a:spcAft>
              <a:buNone/>
            </a:pPr>
            <a:r>
              <a:rPr lang="en-GB" sz="2400"/>
              <a:t>Emily Cleveland Manchanda, MD, MPH</a:t>
            </a:r>
            <a:endParaRPr sz="2400"/>
          </a:p>
          <a:p>
            <a:pPr marL="0" lvl="0" indent="0" algn="ctr" rtl="0">
              <a:lnSpc>
                <a:spcPct val="100000"/>
              </a:lnSpc>
              <a:spcBef>
                <a:spcPts val="0"/>
              </a:spcBef>
              <a:spcAft>
                <a:spcPts val="0"/>
              </a:spcAft>
              <a:buNone/>
            </a:pPr>
            <a:r>
              <a:rPr lang="en-GB" sz="2400"/>
              <a:t>emily.cleveland@bmc.org 	|	@EClevelandMD</a:t>
            </a:r>
            <a:endParaRPr sz="2400"/>
          </a:p>
          <a:p>
            <a:pPr marL="0" lvl="0" indent="0" algn="ctr" rtl="0">
              <a:lnSpc>
                <a:spcPct val="100000"/>
              </a:lnSpc>
              <a:spcBef>
                <a:spcPts val="1600"/>
              </a:spcBef>
              <a:spcAft>
                <a:spcPts val="0"/>
              </a:spcAft>
              <a:buNone/>
            </a:pPr>
            <a:endParaRPr sz="2400"/>
          </a:p>
          <a:p>
            <a:pPr marL="0" lvl="0" indent="0" algn="ctr" rtl="0">
              <a:lnSpc>
                <a:spcPct val="100000"/>
              </a:lnSpc>
              <a:spcBef>
                <a:spcPts val="1600"/>
              </a:spcBef>
              <a:spcAft>
                <a:spcPts val="0"/>
              </a:spcAft>
              <a:buNone/>
            </a:pPr>
            <a:r>
              <a:rPr lang="en-GB" sz="2400"/>
              <a:t>Colin Killick</a:t>
            </a:r>
            <a:endParaRPr sz="2400"/>
          </a:p>
          <a:p>
            <a:pPr marL="0" lvl="0" indent="0" algn="ctr" rtl="0">
              <a:lnSpc>
                <a:spcPct val="100000"/>
              </a:lnSpc>
              <a:spcBef>
                <a:spcPts val="0"/>
              </a:spcBef>
              <a:spcAft>
                <a:spcPts val="0"/>
              </a:spcAft>
              <a:buNone/>
            </a:pPr>
            <a:r>
              <a:rPr lang="en-GB" sz="2400"/>
              <a:t>ckillick@dpcma.org  		|  	@killickwrites</a:t>
            </a:r>
            <a:endParaRPr sz="2400"/>
          </a:p>
          <a:p>
            <a:pPr marL="0" lvl="0" indent="0" algn="ctr" rtl="0">
              <a:lnSpc>
                <a:spcPct val="100000"/>
              </a:lnSpc>
              <a:spcBef>
                <a:spcPts val="1600"/>
              </a:spcBef>
              <a:spcAft>
                <a:spcPts val="1600"/>
              </a:spcAft>
              <a:buNone/>
            </a:pPr>
            <a:endParaRPr sz="2400"/>
          </a:p>
        </p:txBody>
      </p:sp>
      <p:pic>
        <p:nvPicPr>
          <p:cNvPr id="683" name="Google Shape;683;p55" descr="offset_comp_457517_edited2.jpg"/>
          <p:cNvPicPr preferRelativeResize="0"/>
          <p:nvPr/>
        </p:nvPicPr>
        <p:blipFill rotWithShape="1">
          <a:blip r:embed="rId3">
            <a:alphaModFix/>
          </a:blip>
          <a:srcRect l="28503" t="35783" r="25142" b="-8352"/>
          <a:stretch/>
        </p:blipFill>
        <p:spPr>
          <a:xfrm rot="-5400000">
            <a:off x="6248954" y="-320459"/>
            <a:ext cx="1877700" cy="1807500"/>
          </a:xfrm>
          <a:prstGeom prst="diagStripe">
            <a:avLst>
              <a:gd name="adj" fmla="val 50445"/>
            </a:avLst>
          </a:prstGeom>
          <a:noFill/>
          <a:ln>
            <a:noFill/>
          </a:ln>
        </p:spPr>
      </p:pic>
      <p:pic>
        <p:nvPicPr>
          <p:cNvPr id="684" name="Google Shape;684;p55"/>
          <p:cNvPicPr preferRelativeResize="0"/>
          <p:nvPr/>
        </p:nvPicPr>
        <p:blipFill rotWithShape="1">
          <a:blip r:embed="rId4">
            <a:alphaModFix/>
          </a:blip>
          <a:srcRect l="10062" t="5094" r="7259" b="24154"/>
          <a:stretch/>
        </p:blipFill>
        <p:spPr>
          <a:xfrm flipH="1">
            <a:off x="7234409" y="1599500"/>
            <a:ext cx="1930500" cy="2046900"/>
          </a:xfrm>
          <a:prstGeom prst="diagStripe">
            <a:avLst>
              <a:gd name="adj" fmla="val 50445"/>
            </a:avLst>
          </a:prstGeom>
          <a:noFill/>
          <a:ln>
            <a:noFill/>
          </a:ln>
        </p:spPr>
      </p:pic>
      <p:pic>
        <p:nvPicPr>
          <p:cNvPr id="685" name="Google Shape;685;p55"/>
          <p:cNvPicPr preferRelativeResize="0"/>
          <p:nvPr/>
        </p:nvPicPr>
        <p:blipFill rotWithShape="1">
          <a:blip r:embed="rId5">
            <a:alphaModFix/>
          </a:blip>
          <a:srcRect l="16737" t="12153" r="16737" b="-7846"/>
          <a:stretch/>
        </p:blipFill>
        <p:spPr>
          <a:xfrm rot="5400000">
            <a:off x="6691375" y="51600"/>
            <a:ext cx="2504700" cy="2401500"/>
          </a:xfrm>
          <a:prstGeom prst="diagStripe">
            <a:avLst>
              <a:gd name="adj" fmla="val 50445"/>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2"/>
                                        </p:tgtEl>
                                        <p:attrNameLst>
                                          <p:attrName>style.visibility</p:attrName>
                                        </p:attrNameLst>
                                      </p:cBhvr>
                                      <p:to>
                                        <p:strVal val="visible"/>
                                      </p:to>
                                    </p:set>
                                    <p:animEffect transition="in" filter="fade">
                                      <p:cBhvr>
                                        <p:cTn id="7" dur="1000"/>
                                        <p:tgtEl>
                                          <p:spTgt spid="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1"/>
          <p:cNvSpPr txBox="1">
            <a:spLocks noGrp="1"/>
          </p:cNvSpPr>
          <p:nvPr>
            <p:ph type="title"/>
          </p:nvPr>
        </p:nvSpPr>
        <p:spPr>
          <a:xfrm>
            <a:off x="611700" y="599225"/>
            <a:ext cx="7038900" cy="48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800"/>
              <a:t>Objectives</a:t>
            </a:r>
            <a:endParaRPr sz="2800"/>
          </a:p>
        </p:txBody>
      </p:sp>
      <p:sp>
        <p:nvSpPr>
          <p:cNvPr id="225" name="Google Shape;225;p21"/>
          <p:cNvSpPr txBox="1"/>
          <p:nvPr/>
        </p:nvSpPr>
        <p:spPr>
          <a:xfrm>
            <a:off x="611700" y="1945175"/>
            <a:ext cx="6797100" cy="325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200">
                <a:solidFill>
                  <a:srgbClr val="CACACA"/>
                </a:solidFill>
                <a:latin typeface="Montserrat"/>
                <a:ea typeface="Montserrat"/>
                <a:cs typeface="Montserrat"/>
                <a:sym typeface="Montserrat"/>
              </a:rPr>
              <a:t>Explain why we need CSC</a:t>
            </a:r>
            <a:endParaRPr sz="2200">
              <a:solidFill>
                <a:srgbClr val="CACACA"/>
              </a:solidFill>
              <a:latin typeface="Average"/>
              <a:ea typeface="Average"/>
              <a:cs typeface="Average"/>
              <a:sym typeface="Average"/>
            </a:endParaRPr>
          </a:p>
        </p:txBody>
      </p:sp>
      <p:sp>
        <p:nvSpPr>
          <p:cNvPr id="226" name="Google Shape;226;p21"/>
          <p:cNvSpPr txBox="1"/>
          <p:nvPr/>
        </p:nvSpPr>
        <p:spPr>
          <a:xfrm>
            <a:off x="616272" y="2703912"/>
            <a:ext cx="5908500" cy="723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200">
                <a:solidFill>
                  <a:srgbClr val="CACACA"/>
                </a:solidFill>
                <a:latin typeface="Montserrat"/>
                <a:ea typeface="Montserrat"/>
                <a:cs typeface="Montserrat"/>
                <a:sym typeface="Montserrat"/>
              </a:rPr>
              <a:t>Identify three ways in which existing CSC may discriminate against marginalized populations</a:t>
            </a:r>
            <a:endParaRPr sz="2200">
              <a:solidFill>
                <a:srgbClr val="CACACA"/>
              </a:solidFill>
              <a:latin typeface="Montserrat"/>
              <a:ea typeface="Montserrat"/>
              <a:cs typeface="Montserrat"/>
              <a:sym typeface="Montserrat"/>
            </a:endParaRPr>
          </a:p>
        </p:txBody>
      </p:sp>
      <p:sp>
        <p:nvSpPr>
          <p:cNvPr id="227" name="Google Shape;227;p21"/>
          <p:cNvSpPr txBox="1"/>
          <p:nvPr/>
        </p:nvSpPr>
        <p:spPr>
          <a:xfrm>
            <a:off x="611700" y="3860450"/>
            <a:ext cx="6797100" cy="66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200">
                <a:solidFill>
                  <a:srgbClr val="CACACA"/>
                </a:solidFill>
                <a:latin typeface="Montserrat"/>
                <a:ea typeface="Montserrat"/>
                <a:cs typeface="Montserrat"/>
                <a:sym typeface="Montserrat"/>
              </a:rPr>
              <a:t>Identify three ways in which to ensure greater equity in CSC-guided decisions</a:t>
            </a:r>
            <a:endParaRPr sz="2200">
              <a:solidFill>
                <a:srgbClr val="CACACA"/>
              </a:solidFill>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2"/>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800"/>
              <a:t>What are Crisis Standards of Care?</a:t>
            </a:r>
            <a:endParaRPr sz="2800"/>
          </a:p>
        </p:txBody>
      </p:sp>
      <p:sp>
        <p:nvSpPr>
          <p:cNvPr id="233" name="Google Shape;233;p22"/>
          <p:cNvSpPr txBox="1">
            <a:spLocks noGrp="1"/>
          </p:cNvSpPr>
          <p:nvPr>
            <p:ph type="body" idx="1"/>
          </p:nvPr>
        </p:nvSpPr>
        <p:spPr>
          <a:xfrm>
            <a:off x="2030400" y="2124675"/>
            <a:ext cx="6417900" cy="808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2400">
                <a:solidFill>
                  <a:srgbClr val="FFFFFF"/>
                </a:solidFill>
              </a:rPr>
              <a:t>CSC “provide a roadmap for medical decision-making during catastrophic events”</a:t>
            </a:r>
            <a:endParaRPr sz="2400">
              <a:solidFill>
                <a:srgbClr val="FFFFFF"/>
              </a:solidFill>
            </a:endParaRPr>
          </a:p>
        </p:txBody>
      </p:sp>
      <p:sp>
        <p:nvSpPr>
          <p:cNvPr id="234" name="Google Shape;234;p22"/>
          <p:cNvSpPr txBox="1"/>
          <p:nvPr/>
        </p:nvSpPr>
        <p:spPr>
          <a:xfrm>
            <a:off x="5475625" y="3188775"/>
            <a:ext cx="2972700" cy="38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solidFill>
                  <a:schemeClr val="lt1"/>
                </a:solidFill>
                <a:latin typeface="Lato"/>
                <a:ea typeface="Lato"/>
                <a:cs typeface="Lato"/>
                <a:sym typeface="Lato"/>
              </a:rPr>
              <a:t>-ASPR TRACIE</a:t>
            </a:r>
            <a:endParaRPr sz="1800">
              <a:solidFill>
                <a:schemeClr val="lt1"/>
              </a:solidFill>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3"/>
          <p:cNvSpPr txBox="1">
            <a:spLocks noGrp="1"/>
          </p:cNvSpPr>
          <p:nvPr>
            <p:ph type="title" idx="2"/>
          </p:nvPr>
        </p:nvSpPr>
        <p:spPr>
          <a:xfrm>
            <a:off x="821100" y="459500"/>
            <a:ext cx="3710700" cy="51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a:t>Why do we need CSC?</a:t>
            </a:r>
            <a:endParaRPr sz="2400"/>
          </a:p>
        </p:txBody>
      </p:sp>
      <p:sp>
        <p:nvSpPr>
          <p:cNvPr id="240" name="Google Shape;240;p23"/>
          <p:cNvSpPr txBox="1">
            <a:spLocks noGrp="1"/>
          </p:cNvSpPr>
          <p:nvPr>
            <p:ph type="title"/>
          </p:nvPr>
        </p:nvSpPr>
        <p:spPr>
          <a:xfrm>
            <a:off x="361075" y="1696250"/>
            <a:ext cx="3779100" cy="179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a:t>First come, first served</a:t>
            </a:r>
            <a:endParaRPr sz="2400"/>
          </a:p>
          <a:p>
            <a:pPr marL="0" lvl="0" indent="0" algn="l" rtl="0">
              <a:spcBef>
                <a:spcPts val="0"/>
              </a:spcBef>
              <a:spcAft>
                <a:spcPts val="0"/>
              </a:spcAft>
              <a:buNone/>
            </a:pPr>
            <a:endParaRPr sz="2400"/>
          </a:p>
          <a:p>
            <a:pPr marL="0" lvl="0" indent="0" algn="l" rtl="0">
              <a:spcBef>
                <a:spcPts val="0"/>
              </a:spcBef>
              <a:spcAft>
                <a:spcPts val="0"/>
              </a:spcAft>
              <a:buNone/>
            </a:pPr>
            <a:r>
              <a:rPr lang="en-GB" sz="2400"/>
              <a:t>Provider choice</a:t>
            </a:r>
            <a:endParaRPr sz="2400"/>
          </a:p>
        </p:txBody>
      </p:sp>
      <p:pic>
        <p:nvPicPr>
          <p:cNvPr id="241" name="Google Shape;241;p23" descr="graphic of an unhappy person"/>
          <p:cNvPicPr preferRelativeResize="0"/>
          <p:nvPr/>
        </p:nvPicPr>
        <p:blipFill>
          <a:blip r:embed="rId3">
            <a:alphaModFix/>
          </a:blip>
          <a:stretch>
            <a:fillRect/>
          </a:stretch>
        </p:blipFill>
        <p:spPr>
          <a:xfrm>
            <a:off x="7016475" y="2998189"/>
            <a:ext cx="914400" cy="914400"/>
          </a:xfrm>
          <a:prstGeom prst="rect">
            <a:avLst/>
          </a:prstGeom>
          <a:noFill/>
          <a:ln>
            <a:noFill/>
          </a:ln>
        </p:spPr>
      </p:pic>
      <p:pic>
        <p:nvPicPr>
          <p:cNvPr id="242" name="Google Shape;242;p23" descr="graphic of a person in an ICU bed"/>
          <p:cNvPicPr preferRelativeResize="0"/>
          <p:nvPr/>
        </p:nvPicPr>
        <p:blipFill>
          <a:blip r:embed="rId4">
            <a:alphaModFix/>
          </a:blip>
          <a:stretch>
            <a:fillRect/>
          </a:stretch>
        </p:blipFill>
        <p:spPr>
          <a:xfrm>
            <a:off x="5880250" y="143350"/>
            <a:ext cx="594050" cy="594050"/>
          </a:xfrm>
          <a:prstGeom prst="rect">
            <a:avLst/>
          </a:prstGeom>
          <a:noFill/>
          <a:ln>
            <a:noFill/>
          </a:ln>
        </p:spPr>
      </p:pic>
      <p:pic>
        <p:nvPicPr>
          <p:cNvPr id="243" name="Google Shape;243;p23" descr="a graphic of a person with a virus"/>
          <p:cNvPicPr preferRelativeResize="0"/>
          <p:nvPr/>
        </p:nvPicPr>
        <p:blipFill>
          <a:blip r:embed="rId5">
            <a:alphaModFix/>
          </a:blip>
          <a:stretch>
            <a:fillRect/>
          </a:stretch>
        </p:blipFill>
        <p:spPr>
          <a:xfrm>
            <a:off x="4789638" y="778975"/>
            <a:ext cx="510900" cy="510900"/>
          </a:xfrm>
          <a:prstGeom prst="rect">
            <a:avLst/>
          </a:prstGeom>
          <a:noFill/>
          <a:ln>
            <a:noFill/>
          </a:ln>
        </p:spPr>
      </p:pic>
      <p:pic>
        <p:nvPicPr>
          <p:cNvPr id="244" name="Google Shape;244;p23" descr="a graphic of a person with a virus"/>
          <p:cNvPicPr preferRelativeResize="0"/>
          <p:nvPr/>
        </p:nvPicPr>
        <p:blipFill>
          <a:blip r:embed="rId5">
            <a:alphaModFix/>
          </a:blip>
          <a:stretch>
            <a:fillRect/>
          </a:stretch>
        </p:blipFill>
        <p:spPr>
          <a:xfrm>
            <a:off x="4789638" y="184925"/>
            <a:ext cx="510900" cy="510900"/>
          </a:xfrm>
          <a:prstGeom prst="rect">
            <a:avLst/>
          </a:prstGeom>
          <a:noFill/>
          <a:ln>
            <a:noFill/>
          </a:ln>
        </p:spPr>
      </p:pic>
      <p:pic>
        <p:nvPicPr>
          <p:cNvPr id="245" name="Google Shape;245;p23" descr="a graphic of a person with a virus"/>
          <p:cNvPicPr preferRelativeResize="0"/>
          <p:nvPr/>
        </p:nvPicPr>
        <p:blipFill>
          <a:blip r:embed="rId5">
            <a:alphaModFix/>
          </a:blip>
          <a:stretch>
            <a:fillRect/>
          </a:stretch>
        </p:blipFill>
        <p:spPr>
          <a:xfrm>
            <a:off x="4789638" y="1373025"/>
            <a:ext cx="510900" cy="510900"/>
          </a:xfrm>
          <a:prstGeom prst="rect">
            <a:avLst/>
          </a:prstGeom>
          <a:noFill/>
          <a:ln>
            <a:noFill/>
          </a:ln>
        </p:spPr>
      </p:pic>
      <p:pic>
        <p:nvPicPr>
          <p:cNvPr id="246" name="Google Shape;246;p23" descr="a graphic of a person with a virus"/>
          <p:cNvPicPr preferRelativeResize="0"/>
          <p:nvPr/>
        </p:nvPicPr>
        <p:blipFill>
          <a:blip r:embed="rId5">
            <a:alphaModFix/>
          </a:blip>
          <a:stretch>
            <a:fillRect/>
          </a:stretch>
        </p:blipFill>
        <p:spPr>
          <a:xfrm>
            <a:off x="4789638" y="1967075"/>
            <a:ext cx="510900" cy="510900"/>
          </a:xfrm>
          <a:prstGeom prst="rect">
            <a:avLst/>
          </a:prstGeom>
          <a:noFill/>
          <a:ln>
            <a:noFill/>
          </a:ln>
        </p:spPr>
      </p:pic>
      <p:pic>
        <p:nvPicPr>
          <p:cNvPr id="247" name="Google Shape;247;p23" descr="graphic of a person in an ICU bed"/>
          <p:cNvPicPr preferRelativeResize="0"/>
          <p:nvPr/>
        </p:nvPicPr>
        <p:blipFill>
          <a:blip r:embed="rId4">
            <a:alphaModFix/>
          </a:blip>
          <a:stretch>
            <a:fillRect/>
          </a:stretch>
        </p:blipFill>
        <p:spPr>
          <a:xfrm>
            <a:off x="5880250" y="765117"/>
            <a:ext cx="594050" cy="594050"/>
          </a:xfrm>
          <a:prstGeom prst="rect">
            <a:avLst/>
          </a:prstGeom>
          <a:noFill/>
          <a:ln>
            <a:noFill/>
          </a:ln>
        </p:spPr>
      </p:pic>
      <p:pic>
        <p:nvPicPr>
          <p:cNvPr id="248" name="Google Shape;248;p23" descr="graphic of a person in an ICU bed"/>
          <p:cNvPicPr preferRelativeResize="0"/>
          <p:nvPr/>
        </p:nvPicPr>
        <p:blipFill>
          <a:blip r:embed="rId4">
            <a:alphaModFix/>
          </a:blip>
          <a:stretch>
            <a:fillRect/>
          </a:stretch>
        </p:blipFill>
        <p:spPr>
          <a:xfrm>
            <a:off x="5880250" y="1386883"/>
            <a:ext cx="594050" cy="594050"/>
          </a:xfrm>
          <a:prstGeom prst="rect">
            <a:avLst/>
          </a:prstGeom>
          <a:noFill/>
          <a:ln>
            <a:noFill/>
          </a:ln>
        </p:spPr>
      </p:pic>
      <p:pic>
        <p:nvPicPr>
          <p:cNvPr id="249" name="Google Shape;249;p23" descr="graphic of a person in an ICU bed"/>
          <p:cNvPicPr preferRelativeResize="0"/>
          <p:nvPr/>
        </p:nvPicPr>
        <p:blipFill>
          <a:blip r:embed="rId4">
            <a:alphaModFix/>
          </a:blip>
          <a:stretch>
            <a:fillRect/>
          </a:stretch>
        </p:blipFill>
        <p:spPr>
          <a:xfrm>
            <a:off x="5880250" y="2008650"/>
            <a:ext cx="594050" cy="594050"/>
          </a:xfrm>
          <a:prstGeom prst="rect">
            <a:avLst/>
          </a:prstGeom>
          <a:noFill/>
          <a:ln>
            <a:noFill/>
          </a:ln>
        </p:spPr>
      </p:pic>
      <p:pic>
        <p:nvPicPr>
          <p:cNvPr id="250" name="Google Shape;250;p23" descr="graphic of a person receiving dialysis"/>
          <p:cNvPicPr preferRelativeResize="0"/>
          <p:nvPr/>
        </p:nvPicPr>
        <p:blipFill>
          <a:blip r:embed="rId6">
            <a:alphaModFix/>
          </a:blip>
          <a:stretch>
            <a:fillRect/>
          </a:stretch>
        </p:blipFill>
        <p:spPr>
          <a:xfrm>
            <a:off x="7930871" y="3931809"/>
            <a:ext cx="767680" cy="734885"/>
          </a:xfrm>
          <a:prstGeom prst="rect">
            <a:avLst/>
          </a:prstGeom>
          <a:noFill/>
          <a:ln>
            <a:noFill/>
          </a:ln>
        </p:spPr>
      </p:pic>
      <p:pic>
        <p:nvPicPr>
          <p:cNvPr id="251" name="Google Shape;251;p23" descr="graphic of a person receiving dialysis"/>
          <p:cNvPicPr preferRelativeResize="0"/>
          <p:nvPr/>
        </p:nvPicPr>
        <p:blipFill>
          <a:blip r:embed="rId6">
            <a:alphaModFix/>
          </a:blip>
          <a:stretch>
            <a:fillRect/>
          </a:stretch>
        </p:blipFill>
        <p:spPr>
          <a:xfrm>
            <a:off x="6954725" y="4212690"/>
            <a:ext cx="767680" cy="734885"/>
          </a:xfrm>
          <a:prstGeom prst="rect">
            <a:avLst/>
          </a:prstGeom>
          <a:noFill/>
          <a:ln>
            <a:noFill/>
          </a:ln>
        </p:spPr>
      </p:pic>
      <p:pic>
        <p:nvPicPr>
          <p:cNvPr id="252" name="Google Shape;252;p23" descr="graphic of a person receiving dialysis"/>
          <p:cNvPicPr preferRelativeResize="0"/>
          <p:nvPr/>
        </p:nvPicPr>
        <p:blipFill>
          <a:blip r:embed="rId6">
            <a:alphaModFix/>
          </a:blip>
          <a:stretch>
            <a:fillRect/>
          </a:stretch>
        </p:blipFill>
        <p:spPr>
          <a:xfrm>
            <a:off x="8131470" y="2998200"/>
            <a:ext cx="767680" cy="734885"/>
          </a:xfrm>
          <a:prstGeom prst="rect">
            <a:avLst/>
          </a:prstGeom>
          <a:noFill/>
          <a:ln>
            <a:noFill/>
          </a:ln>
        </p:spPr>
      </p:pic>
      <p:pic>
        <p:nvPicPr>
          <p:cNvPr id="253" name="Google Shape;253;p23" descr="graphic of a dialysis machine"/>
          <p:cNvPicPr preferRelativeResize="0"/>
          <p:nvPr/>
        </p:nvPicPr>
        <p:blipFill>
          <a:blip r:embed="rId7">
            <a:alphaModFix/>
          </a:blip>
          <a:stretch>
            <a:fillRect/>
          </a:stretch>
        </p:blipFill>
        <p:spPr>
          <a:xfrm>
            <a:off x="7405663" y="184925"/>
            <a:ext cx="922200" cy="922200"/>
          </a:xfrm>
          <a:prstGeom prst="rect">
            <a:avLst/>
          </a:prstGeom>
          <a:noFill/>
          <a:ln>
            <a:noFill/>
          </a:ln>
        </p:spPr>
      </p:pic>
      <p:pic>
        <p:nvPicPr>
          <p:cNvPr id="254" name="Google Shape;254;p23" descr="graphic of a dialysis machine"/>
          <p:cNvPicPr preferRelativeResize="0"/>
          <p:nvPr/>
        </p:nvPicPr>
        <p:blipFill>
          <a:blip r:embed="rId7">
            <a:alphaModFix/>
          </a:blip>
          <a:stretch>
            <a:fillRect/>
          </a:stretch>
        </p:blipFill>
        <p:spPr>
          <a:xfrm>
            <a:off x="7405663" y="1331450"/>
            <a:ext cx="922200" cy="922200"/>
          </a:xfrm>
          <a:prstGeom prst="rect">
            <a:avLst/>
          </a:prstGeom>
          <a:noFill/>
          <a:ln>
            <a:noFill/>
          </a:ln>
        </p:spPr>
      </p:pic>
      <p:pic>
        <p:nvPicPr>
          <p:cNvPr id="255" name="Google Shape;255;p23" descr="a graphic of a hospital"/>
          <p:cNvPicPr preferRelativeResize="0"/>
          <p:nvPr/>
        </p:nvPicPr>
        <p:blipFill>
          <a:blip r:embed="rId8">
            <a:alphaModFix/>
          </a:blip>
          <a:stretch>
            <a:fillRect/>
          </a:stretch>
        </p:blipFill>
        <p:spPr>
          <a:xfrm>
            <a:off x="2295802" y="2774000"/>
            <a:ext cx="2236000" cy="2236000"/>
          </a:xfrm>
          <a:prstGeom prst="rect">
            <a:avLst/>
          </a:prstGeom>
          <a:noFill/>
          <a:ln>
            <a:noFill/>
          </a:ln>
        </p:spPr>
      </p:pic>
      <p:pic>
        <p:nvPicPr>
          <p:cNvPr id="256" name="Google Shape;256;p23" descr="graphic of a dialysis machine"/>
          <p:cNvPicPr preferRelativeResize="0"/>
          <p:nvPr/>
        </p:nvPicPr>
        <p:blipFill>
          <a:blip r:embed="rId7">
            <a:alphaModFix/>
          </a:blip>
          <a:stretch>
            <a:fillRect/>
          </a:stretch>
        </p:blipFill>
        <p:spPr>
          <a:xfrm>
            <a:off x="4571992" y="3293763"/>
            <a:ext cx="372800" cy="454330"/>
          </a:xfrm>
          <a:prstGeom prst="rect">
            <a:avLst/>
          </a:prstGeom>
          <a:noFill/>
          <a:ln>
            <a:noFill/>
          </a:ln>
        </p:spPr>
      </p:pic>
      <p:pic>
        <p:nvPicPr>
          <p:cNvPr id="257" name="Google Shape;257;p23" descr="graphic of a dialysis machine"/>
          <p:cNvPicPr preferRelativeResize="0"/>
          <p:nvPr/>
        </p:nvPicPr>
        <p:blipFill>
          <a:blip r:embed="rId7">
            <a:alphaModFix/>
          </a:blip>
          <a:stretch>
            <a:fillRect/>
          </a:stretch>
        </p:blipFill>
        <p:spPr>
          <a:xfrm>
            <a:off x="4582630" y="3706208"/>
            <a:ext cx="372800" cy="454330"/>
          </a:xfrm>
          <a:prstGeom prst="rect">
            <a:avLst/>
          </a:prstGeom>
          <a:noFill/>
          <a:ln>
            <a:noFill/>
          </a:ln>
        </p:spPr>
      </p:pic>
      <p:pic>
        <p:nvPicPr>
          <p:cNvPr id="258" name="Google Shape;258;p23" descr="graphic of a dialysis machine"/>
          <p:cNvPicPr preferRelativeResize="0"/>
          <p:nvPr/>
        </p:nvPicPr>
        <p:blipFill>
          <a:blip r:embed="rId7">
            <a:alphaModFix/>
          </a:blip>
          <a:stretch>
            <a:fillRect/>
          </a:stretch>
        </p:blipFill>
        <p:spPr>
          <a:xfrm>
            <a:off x="4974355" y="3293763"/>
            <a:ext cx="372800" cy="454330"/>
          </a:xfrm>
          <a:prstGeom prst="rect">
            <a:avLst/>
          </a:prstGeom>
          <a:noFill/>
          <a:ln>
            <a:noFill/>
          </a:ln>
        </p:spPr>
      </p:pic>
      <p:pic>
        <p:nvPicPr>
          <p:cNvPr id="259" name="Google Shape;259;p23" descr="graphic of a dialysis machine"/>
          <p:cNvPicPr preferRelativeResize="0"/>
          <p:nvPr/>
        </p:nvPicPr>
        <p:blipFill>
          <a:blip r:embed="rId7">
            <a:alphaModFix/>
          </a:blip>
          <a:stretch>
            <a:fillRect/>
          </a:stretch>
        </p:blipFill>
        <p:spPr>
          <a:xfrm>
            <a:off x="4984992" y="3706208"/>
            <a:ext cx="372800" cy="454330"/>
          </a:xfrm>
          <a:prstGeom prst="rect">
            <a:avLst/>
          </a:prstGeom>
          <a:noFill/>
          <a:ln>
            <a:noFill/>
          </a:ln>
        </p:spPr>
      </p:pic>
      <p:pic>
        <p:nvPicPr>
          <p:cNvPr id="260" name="Google Shape;260;p23" descr="graphic of a dialysis machine"/>
          <p:cNvPicPr preferRelativeResize="0"/>
          <p:nvPr/>
        </p:nvPicPr>
        <p:blipFill>
          <a:blip r:embed="rId7">
            <a:alphaModFix/>
          </a:blip>
          <a:stretch>
            <a:fillRect/>
          </a:stretch>
        </p:blipFill>
        <p:spPr>
          <a:xfrm>
            <a:off x="5376717" y="3293763"/>
            <a:ext cx="372800" cy="454330"/>
          </a:xfrm>
          <a:prstGeom prst="rect">
            <a:avLst/>
          </a:prstGeom>
          <a:noFill/>
          <a:ln>
            <a:noFill/>
          </a:ln>
        </p:spPr>
      </p:pic>
      <p:pic>
        <p:nvPicPr>
          <p:cNvPr id="261" name="Google Shape;261;p23" descr="graphic of a dialysis machine"/>
          <p:cNvPicPr preferRelativeResize="0"/>
          <p:nvPr/>
        </p:nvPicPr>
        <p:blipFill>
          <a:blip r:embed="rId7">
            <a:alphaModFix/>
          </a:blip>
          <a:stretch>
            <a:fillRect/>
          </a:stretch>
        </p:blipFill>
        <p:spPr>
          <a:xfrm>
            <a:off x="5387355" y="3706208"/>
            <a:ext cx="372800" cy="454330"/>
          </a:xfrm>
          <a:prstGeom prst="rect">
            <a:avLst/>
          </a:prstGeom>
          <a:noFill/>
          <a:ln>
            <a:noFill/>
          </a:ln>
        </p:spPr>
      </p:pic>
      <p:pic>
        <p:nvPicPr>
          <p:cNvPr id="262" name="Google Shape;262;p23" descr="graphic of a nurse"/>
          <p:cNvPicPr preferRelativeResize="0"/>
          <p:nvPr/>
        </p:nvPicPr>
        <p:blipFill>
          <a:blip r:embed="rId9">
            <a:alphaModFix/>
          </a:blip>
          <a:stretch>
            <a:fillRect/>
          </a:stretch>
        </p:blipFill>
        <p:spPr>
          <a:xfrm>
            <a:off x="4639600" y="4292146"/>
            <a:ext cx="457200" cy="457200"/>
          </a:xfrm>
          <a:prstGeom prst="rect">
            <a:avLst/>
          </a:prstGeom>
          <a:noFill/>
          <a:ln>
            <a:noFill/>
          </a:ln>
        </p:spPr>
      </p:pic>
      <p:pic>
        <p:nvPicPr>
          <p:cNvPr id="263" name="Google Shape;263;p23" descr="graphic of a nurse"/>
          <p:cNvPicPr preferRelativeResize="0"/>
          <p:nvPr/>
        </p:nvPicPr>
        <p:blipFill>
          <a:blip r:embed="rId10">
            <a:alphaModFix/>
          </a:blip>
          <a:stretch>
            <a:fillRect/>
          </a:stretch>
        </p:blipFill>
        <p:spPr>
          <a:xfrm>
            <a:off x="5020599" y="4258352"/>
            <a:ext cx="594051" cy="59402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3"/>
                                        </p:tgtEl>
                                        <p:attrNameLst>
                                          <p:attrName>style.visibility</p:attrName>
                                        </p:attrNameLst>
                                      </p:cBhvr>
                                      <p:to>
                                        <p:strVal val="visible"/>
                                      </p:to>
                                    </p:set>
                                    <p:animEffect transition="in" filter="fade">
                                      <p:cBhvr>
                                        <p:cTn id="7" dur="1000"/>
                                        <p:tgtEl>
                                          <p:spTgt spid="253"/>
                                        </p:tgtEl>
                                      </p:cBhvr>
                                    </p:animEffect>
                                  </p:childTnLst>
                                </p:cTn>
                              </p:par>
                              <p:par>
                                <p:cTn id="8" presetID="10" presetClass="entr" presetSubtype="0" fill="hold" nodeType="withEffect">
                                  <p:stCondLst>
                                    <p:cond delay="0"/>
                                  </p:stCondLst>
                                  <p:childTnLst>
                                    <p:set>
                                      <p:cBhvr>
                                        <p:cTn id="9" dur="1" fill="hold">
                                          <p:stCondLst>
                                            <p:cond delay="0"/>
                                          </p:stCondLst>
                                        </p:cTn>
                                        <p:tgtEl>
                                          <p:spTgt spid="254"/>
                                        </p:tgtEl>
                                        <p:attrNameLst>
                                          <p:attrName>style.visibility</p:attrName>
                                        </p:attrNameLst>
                                      </p:cBhvr>
                                      <p:to>
                                        <p:strVal val="visible"/>
                                      </p:to>
                                    </p:set>
                                    <p:animEffect transition="in" filter="fade">
                                      <p:cBhvr>
                                        <p:cTn id="10" dur="1000"/>
                                        <p:tgtEl>
                                          <p:spTgt spid="25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0"/>
                                        </p:tgtEl>
                                        <p:attrNameLst>
                                          <p:attrName>style.visibility</p:attrName>
                                        </p:attrNameLst>
                                      </p:cBhvr>
                                      <p:to>
                                        <p:strVal val="visible"/>
                                      </p:to>
                                    </p:set>
                                    <p:animEffect transition="in" filter="fade">
                                      <p:cBhvr>
                                        <p:cTn id="15" dur="1000"/>
                                        <p:tgtEl>
                                          <p:spTgt spid="250"/>
                                        </p:tgtEl>
                                      </p:cBhvr>
                                    </p:animEffect>
                                  </p:childTnLst>
                                </p:cTn>
                              </p:par>
                              <p:par>
                                <p:cTn id="16" presetID="10" presetClass="entr" presetSubtype="0" fill="hold" nodeType="withEffect">
                                  <p:stCondLst>
                                    <p:cond delay="0"/>
                                  </p:stCondLst>
                                  <p:childTnLst>
                                    <p:set>
                                      <p:cBhvr>
                                        <p:cTn id="17" dur="1" fill="hold">
                                          <p:stCondLst>
                                            <p:cond delay="0"/>
                                          </p:stCondLst>
                                        </p:cTn>
                                        <p:tgtEl>
                                          <p:spTgt spid="252"/>
                                        </p:tgtEl>
                                        <p:attrNameLst>
                                          <p:attrName>style.visibility</p:attrName>
                                        </p:attrNameLst>
                                      </p:cBhvr>
                                      <p:to>
                                        <p:strVal val="visible"/>
                                      </p:to>
                                    </p:set>
                                    <p:animEffect transition="in" filter="fade">
                                      <p:cBhvr>
                                        <p:cTn id="18" dur="1000"/>
                                        <p:tgtEl>
                                          <p:spTgt spid="252"/>
                                        </p:tgtEl>
                                      </p:cBhvr>
                                    </p:animEffect>
                                  </p:childTnLst>
                                </p:cTn>
                              </p:par>
                              <p:par>
                                <p:cTn id="19" presetID="10" presetClass="entr" presetSubtype="0" fill="hold" nodeType="withEffect">
                                  <p:stCondLst>
                                    <p:cond delay="0"/>
                                  </p:stCondLst>
                                  <p:childTnLst>
                                    <p:set>
                                      <p:cBhvr>
                                        <p:cTn id="20" dur="1" fill="hold">
                                          <p:stCondLst>
                                            <p:cond delay="0"/>
                                          </p:stCondLst>
                                        </p:cTn>
                                        <p:tgtEl>
                                          <p:spTgt spid="251"/>
                                        </p:tgtEl>
                                        <p:attrNameLst>
                                          <p:attrName>style.visibility</p:attrName>
                                        </p:attrNameLst>
                                      </p:cBhvr>
                                      <p:to>
                                        <p:strVal val="visible"/>
                                      </p:to>
                                    </p:set>
                                    <p:animEffect transition="in" filter="fade">
                                      <p:cBhvr>
                                        <p:cTn id="21" dur="1000"/>
                                        <p:tgtEl>
                                          <p:spTgt spid="25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41"/>
                                        </p:tgtEl>
                                        <p:attrNameLst>
                                          <p:attrName>style.visibility</p:attrName>
                                        </p:attrNameLst>
                                      </p:cBhvr>
                                      <p:to>
                                        <p:strVal val="visible"/>
                                      </p:to>
                                    </p:set>
                                    <p:animEffect transition="in" filter="fade">
                                      <p:cBhvr>
                                        <p:cTn id="26" dur="1000"/>
                                        <p:tgtEl>
                                          <p:spTgt spid="24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40"/>
                                        </p:tgtEl>
                                        <p:attrNameLst>
                                          <p:attrName>style.visibility</p:attrName>
                                        </p:attrNameLst>
                                      </p:cBhvr>
                                      <p:to>
                                        <p:strVal val="visible"/>
                                      </p:to>
                                    </p:set>
                                    <p:animEffect transition="in" filter="fade">
                                      <p:cBhvr>
                                        <p:cTn id="31" dur="1000"/>
                                        <p:tgtEl>
                                          <p:spTgt spid="24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55"/>
                                        </p:tgtEl>
                                        <p:attrNameLst>
                                          <p:attrName>style.visibility</p:attrName>
                                        </p:attrNameLst>
                                      </p:cBhvr>
                                      <p:to>
                                        <p:strVal val="visible"/>
                                      </p:to>
                                    </p:set>
                                    <p:animEffect transition="in" filter="fade">
                                      <p:cBhvr>
                                        <p:cTn id="36" dur="1000"/>
                                        <p:tgtEl>
                                          <p:spTgt spid="255"/>
                                        </p:tgtEl>
                                      </p:cBhvr>
                                    </p:animEffect>
                                  </p:childTnLst>
                                </p:cTn>
                              </p:par>
                              <p:par>
                                <p:cTn id="37" presetID="10" presetClass="entr" presetSubtype="0" fill="hold" nodeType="withEffect">
                                  <p:stCondLst>
                                    <p:cond delay="0"/>
                                  </p:stCondLst>
                                  <p:childTnLst>
                                    <p:set>
                                      <p:cBhvr>
                                        <p:cTn id="38" dur="1" fill="hold">
                                          <p:stCondLst>
                                            <p:cond delay="0"/>
                                          </p:stCondLst>
                                        </p:cTn>
                                        <p:tgtEl>
                                          <p:spTgt spid="256"/>
                                        </p:tgtEl>
                                        <p:attrNameLst>
                                          <p:attrName>style.visibility</p:attrName>
                                        </p:attrNameLst>
                                      </p:cBhvr>
                                      <p:to>
                                        <p:strVal val="visible"/>
                                      </p:to>
                                    </p:set>
                                    <p:animEffect transition="in" filter="fade">
                                      <p:cBhvr>
                                        <p:cTn id="39" dur="1000"/>
                                        <p:tgtEl>
                                          <p:spTgt spid="256"/>
                                        </p:tgtEl>
                                      </p:cBhvr>
                                    </p:animEffect>
                                  </p:childTnLst>
                                </p:cTn>
                              </p:par>
                              <p:par>
                                <p:cTn id="40" presetID="10" presetClass="entr" presetSubtype="0" fill="hold" nodeType="withEffect">
                                  <p:stCondLst>
                                    <p:cond delay="0"/>
                                  </p:stCondLst>
                                  <p:childTnLst>
                                    <p:set>
                                      <p:cBhvr>
                                        <p:cTn id="41" dur="1" fill="hold">
                                          <p:stCondLst>
                                            <p:cond delay="0"/>
                                          </p:stCondLst>
                                        </p:cTn>
                                        <p:tgtEl>
                                          <p:spTgt spid="257"/>
                                        </p:tgtEl>
                                        <p:attrNameLst>
                                          <p:attrName>style.visibility</p:attrName>
                                        </p:attrNameLst>
                                      </p:cBhvr>
                                      <p:to>
                                        <p:strVal val="visible"/>
                                      </p:to>
                                    </p:set>
                                    <p:animEffect transition="in" filter="fade">
                                      <p:cBhvr>
                                        <p:cTn id="42" dur="1000"/>
                                        <p:tgtEl>
                                          <p:spTgt spid="257"/>
                                        </p:tgtEl>
                                      </p:cBhvr>
                                    </p:animEffect>
                                  </p:childTnLst>
                                </p:cTn>
                              </p:par>
                              <p:par>
                                <p:cTn id="43" presetID="10" presetClass="entr" presetSubtype="0" fill="hold" nodeType="withEffect">
                                  <p:stCondLst>
                                    <p:cond delay="0"/>
                                  </p:stCondLst>
                                  <p:childTnLst>
                                    <p:set>
                                      <p:cBhvr>
                                        <p:cTn id="44" dur="1" fill="hold">
                                          <p:stCondLst>
                                            <p:cond delay="0"/>
                                          </p:stCondLst>
                                        </p:cTn>
                                        <p:tgtEl>
                                          <p:spTgt spid="258"/>
                                        </p:tgtEl>
                                        <p:attrNameLst>
                                          <p:attrName>style.visibility</p:attrName>
                                        </p:attrNameLst>
                                      </p:cBhvr>
                                      <p:to>
                                        <p:strVal val="visible"/>
                                      </p:to>
                                    </p:set>
                                    <p:animEffect transition="in" filter="fade">
                                      <p:cBhvr>
                                        <p:cTn id="45" dur="1000"/>
                                        <p:tgtEl>
                                          <p:spTgt spid="258"/>
                                        </p:tgtEl>
                                      </p:cBhvr>
                                    </p:animEffect>
                                  </p:childTnLst>
                                </p:cTn>
                              </p:par>
                              <p:par>
                                <p:cTn id="46" presetID="10" presetClass="entr" presetSubtype="0" fill="hold" nodeType="withEffect">
                                  <p:stCondLst>
                                    <p:cond delay="0"/>
                                  </p:stCondLst>
                                  <p:childTnLst>
                                    <p:set>
                                      <p:cBhvr>
                                        <p:cTn id="47" dur="1" fill="hold">
                                          <p:stCondLst>
                                            <p:cond delay="0"/>
                                          </p:stCondLst>
                                        </p:cTn>
                                        <p:tgtEl>
                                          <p:spTgt spid="259"/>
                                        </p:tgtEl>
                                        <p:attrNameLst>
                                          <p:attrName>style.visibility</p:attrName>
                                        </p:attrNameLst>
                                      </p:cBhvr>
                                      <p:to>
                                        <p:strVal val="visible"/>
                                      </p:to>
                                    </p:set>
                                    <p:animEffect transition="in" filter="fade">
                                      <p:cBhvr>
                                        <p:cTn id="48" dur="1000"/>
                                        <p:tgtEl>
                                          <p:spTgt spid="259"/>
                                        </p:tgtEl>
                                      </p:cBhvr>
                                    </p:animEffect>
                                  </p:childTnLst>
                                </p:cTn>
                              </p:par>
                              <p:par>
                                <p:cTn id="49" presetID="10" presetClass="entr" presetSubtype="0" fill="hold" nodeType="withEffect">
                                  <p:stCondLst>
                                    <p:cond delay="0"/>
                                  </p:stCondLst>
                                  <p:childTnLst>
                                    <p:set>
                                      <p:cBhvr>
                                        <p:cTn id="50" dur="1" fill="hold">
                                          <p:stCondLst>
                                            <p:cond delay="0"/>
                                          </p:stCondLst>
                                        </p:cTn>
                                        <p:tgtEl>
                                          <p:spTgt spid="260"/>
                                        </p:tgtEl>
                                        <p:attrNameLst>
                                          <p:attrName>style.visibility</p:attrName>
                                        </p:attrNameLst>
                                      </p:cBhvr>
                                      <p:to>
                                        <p:strVal val="visible"/>
                                      </p:to>
                                    </p:set>
                                    <p:animEffect transition="in" filter="fade">
                                      <p:cBhvr>
                                        <p:cTn id="51" dur="1000"/>
                                        <p:tgtEl>
                                          <p:spTgt spid="260"/>
                                        </p:tgtEl>
                                      </p:cBhvr>
                                    </p:animEffect>
                                  </p:childTnLst>
                                </p:cTn>
                              </p:par>
                              <p:par>
                                <p:cTn id="52" presetID="10" presetClass="entr" presetSubtype="0" fill="hold" nodeType="withEffect">
                                  <p:stCondLst>
                                    <p:cond delay="0"/>
                                  </p:stCondLst>
                                  <p:childTnLst>
                                    <p:set>
                                      <p:cBhvr>
                                        <p:cTn id="53" dur="1" fill="hold">
                                          <p:stCondLst>
                                            <p:cond delay="0"/>
                                          </p:stCondLst>
                                        </p:cTn>
                                        <p:tgtEl>
                                          <p:spTgt spid="261"/>
                                        </p:tgtEl>
                                        <p:attrNameLst>
                                          <p:attrName>style.visibility</p:attrName>
                                        </p:attrNameLst>
                                      </p:cBhvr>
                                      <p:to>
                                        <p:strVal val="visible"/>
                                      </p:to>
                                    </p:set>
                                    <p:animEffect transition="in" filter="fade">
                                      <p:cBhvr>
                                        <p:cTn id="54" dur="1000"/>
                                        <p:tgtEl>
                                          <p:spTgt spid="261"/>
                                        </p:tgtEl>
                                      </p:cBhvr>
                                    </p:animEffect>
                                  </p:childTnLst>
                                </p:cTn>
                              </p:par>
                              <p:par>
                                <p:cTn id="55" presetID="10" presetClass="entr" presetSubtype="0" fill="hold" nodeType="withEffect">
                                  <p:stCondLst>
                                    <p:cond delay="0"/>
                                  </p:stCondLst>
                                  <p:childTnLst>
                                    <p:set>
                                      <p:cBhvr>
                                        <p:cTn id="56" dur="1" fill="hold">
                                          <p:stCondLst>
                                            <p:cond delay="0"/>
                                          </p:stCondLst>
                                        </p:cTn>
                                        <p:tgtEl>
                                          <p:spTgt spid="262"/>
                                        </p:tgtEl>
                                        <p:attrNameLst>
                                          <p:attrName>style.visibility</p:attrName>
                                        </p:attrNameLst>
                                      </p:cBhvr>
                                      <p:to>
                                        <p:strVal val="visible"/>
                                      </p:to>
                                    </p:set>
                                    <p:animEffect transition="in" filter="fade">
                                      <p:cBhvr>
                                        <p:cTn id="57" dur="1000"/>
                                        <p:tgtEl>
                                          <p:spTgt spid="262"/>
                                        </p:tgtEl>
                                      </p:cBhvr>
                                    </p:animEffect>
                                  </p:childTnLst>
                                </p:cTn>
                              </p:par>
                              <p:par>
                                <p:cTn id="58" presetID="10" presetClass="entr" presetSubtype="0" fill="hold" nodeType="withEffect">
                                  <p:stCondLst>
                                    <p:cond delay="0"/>
                                  </p:stCondLst>
                                  <p:childTnLst>
                                    <p:set>
                                      <p:cBhvr>
                                        <p:cTn id="59" dur="1" fill="hold">
                                          <p:stCondLst>
                                            <p:cond delay="0"/>
                                          </p:stCondLst>
                                        </p:cTn>
                                        <p:tgtEl>
                                          <p:spTgt spid="263"/>
                                        </p:tgtEl>
                                        <p:attrNameLst>
                                          <p:attrName>style.visibility</p:attrName>
                                        </p:attrNameLst>
                                      </p:cBhvr>
                                      <p:to>
                                        <p:strVal val="visible"/>
                                      </p:to>
                                    </p:set>
                                    <p:animEffect transition="in" filter="fade">
                                      <p:cBhvr>
                                        <p:cTn id="60" dur="1000"/>
                                        <p:tgtEl>
                                          <p:spTgt spid="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Shape 267"/>
        <p:cNvGrpSpPr/>
        <p:nvPr/>
      </p:nvGrpSpPr>
      <p:grpSpPr>
        <a:xfrm>
          <a:off x="0" y="0"/>
          <a:ext cx="0" cy="0"/>
          <a:chOff x="0" y="0"/>
          <a:chExt cx="0" cy="0"/>
        </a:xfrm>
      </p:grpSpPr>
      <p:sp>
        <p:nvSpPr>
          <p:cNvPr id="268" name="Google Shape;268;p24"/>
          <p:cNvSpPr/>
          <p:nvPr/>
        </p:nvSpPr>
        <p:spPr>
          <a:xfrm>
            <a:off x="4572000" y="2504700"/>
            <a:ext cx="4572000" cy="2638800"/>
          </a:xfrm>
          <a:prstGeom prst="rect">
            <a:avLst/>
          </a:prstGeom>
          <a:solidFill>
            <a:srgbClr val="CACAC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4"/>
          <p:cNvSpPr txBox="1">
            <a:spLocks noGrp="1"/>
          </p:cNvSpPr>
          <p:nvPr>
            <p:ph type="title"/>
          </p:nvPr>
        </p:nvSpPr>
        <p:spPr>
          <a:xfrm>
            <a:off x="340500" y="1467650"/>
            <a:ext cx="4413600" cy="179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Meet Eduardo, James and Susan</a:t>
            </a:r>
            <a:endParaRPr/>
          </a:p>
        </p:txBody>
      </p:sp>
      <p:pic>
        <p:nvPicPr>
          <p:cNvPr id="270" name="Google Shape;270;p24">
            <a:extLst>
              <a:ext uri="{C183D7F6-B498-43B3-948B-1728B52AA6E4}">
                <adec:decorative xmlns:adec="http://schemas.microsoft.com/office/drawing/2017/decorative" val="1"/>
              </a:ext>
            </a:extLst>
          </p:cNvPr>
          <p:cNvPicPr preferRelativeResize="0"/>
          <p:nvPr/>
        </p:nvPicPr>
        <p:blipFill rotWithShape="1">
          <a:blip r:embed="rId3">
            <a:alphaModFix/>
          </a:blip>
          <a:srcRect l="28499" t="35784" r="21977" b="-10133"/>
          <a:stretch/>
        </p:blipFill>
        <p:spPr>
          <a:xfrm rot="-5400000">
            <a:off x="-123154" y="2060850"/>
            <a:ext cx="3205800" cy="2959500"/>
          </a:xfrm>
          <a:prstGeom prst="diagStripe">
            <a:avLst>
              <a:gd name="adj" fmla="val 50445"/>
            </a:avLst>
          </a:prstGeom>
          <a:noFill/>
          <a:ln>
            <a:noFill/>
          </a:ln>
        </p:spPr>
      </p:pic>
      <p:pic>
        <p:nvPicPr>
          <p:cNvPr id="271" name="Google Shape;271;p24">
            <a:extLst>
              <a:ext uri="{C183D7F6-B498-43B3-948B-1728B52AA6E4}">
                <adec:decorative xmlns:adec="http://schemas.microsoft.com/office/drawing/2017/decorative" val="1"/>
              </a:ext>
            </a:extLst>
          </p:cNvPr>
          <p:cNvPicPr preferRelativeResize="0"/>
          <p:nvPr/>
        </p:nvPicPr>
        <p:blipFill rotWithShape="1">
          <a:blip r:embed="rId4">
            <a:alphaModFix/>
          </a:blip>
          <a:srcRect l="12520" t="42534" r="-12520" b="-22681"/>
          <a:stretch/>
        </p:blipFill>
        <p:spPr>
          <a:xfrm rot="10800000">
            <a:off x="4101290" y="1434935"/>
            <a:ext cx="3728400" cy="3735600"/>
          </a:xfrm>
          <a:prstGeom prst="diagStripe">
            <a:avLst>
              <a:gd name="adj" fmla="val 50445"/>
            </a:avLst>
          </a:prstGeom>
          <a:noFill/>
          <a:ln>
            <a:noFill/>
          </a:ln>
        </p:spPr>
      </p:pic>
      <p:pic>
        <p:nvPicPr>
          <p:cNvPr id="272" name="Google Shape;272;p24">
            <a:extLst>
              <a:ext uri="{C183D7F6-B498-43B3-948B-1728B52AA6E4}">
                <adec:decorative xmlns:adec="http://schemas.microsoft.com/office/drawing/2017/decorative" val="1"/>
              </a:ext>
            </a:extLst>
          </p:cNvPr>
          <p:cNvPicPr preferRelativeResize="0"/>
          <p:nvPr/>
        </p:nvPicPr>
        <p:blipFill rotWithShape="1">
          <a:blip r:embed="rId5">
            <a:alphaModFix/>
          </a:blip>
          <a:srcRect l="16737" t="8830" r="16737" b="-8829"/>
          <a:stretch/>
        </p:blipFill>
        <p:spPr>
          <a:xfrm rot="5400000">
            <a:off x="5326825" y="-3750"/>
            <a:ext cx="3813900" cy="3821400"/>
          </a:xfrm>
          <a:prstGeom prst="diagStripe">
            <a:avLst>
              <a:gd name="adj" fmla="val 50445"/>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25" descr="image of angry family members"/>
          <p:cNvPicPr preferRelativeResize="0"/>
          <p:nvPr/>
        </p:nvPicPr>
        <p:blipFill>
          <a:blip r:embed="rId3">
            <a:alphaModFix/>
          </a:blip>
          <a:stretch>
            <a:fillRect/>
          </a:stretch>
        </p:blipFill>
        <p:spPr>
          <a:xfrm>
            <a:off x="5476750" y="1617659"/>
            <a:ext cx="3005701" cy="2782617"/>
          </a:xfrm>
          <a:prstGeom prst="rect">
            <a:avLst/>
          </a:prstGeom>
          <a:noFill/>
          <a:ln>
            <a:noFill/>
          </a:ln>
        </p:spPr>
      </p:pic>
      <p:pic>
        <p:nvPicPr>
          <p:cNvPr id="278" name="Google Shape;278;p25" descr="graphic of a doctor"/>
          <p:cNvPicPr preferRelativeResize="0"/>
          <p:nvPr/>
        </p:nvPicPr>
        <p:blipFill>
          <a:blip r:embed="rId4">
            <a:alphaModFix/>
          </a:blip>
          <a:stretch>
            <a:fillRect/>
          </a:stretch>
        </p:blipFill>
        <p:spPr>
          <a:xfrm>
            <a:off x="845350" y="1394577"/>
            <a:ext cx="3005700" cy="3005700"/>
          </a:xfrm>
          <a:prstGeom prst="rect">
            <a:avLst/>
          </a:prstGeom>
          <a:noFill/>
          <a:ln>
            <a:noFill/>
          </a:ln>
        </p:spPr>
      </p:pic>
      <p:sp>
        <p:nvSpPr>
          <p:cNvPr id="279" name="Google Shape;279;p25"/>
          <p:cNvSpPr/>
          <p:nvPr/>
        </p:nvSpPr>
        <p:spPr>
          <a:xfrm>
            <a:off x="7842725" y="1248525"/>
            <a:ext cx="802200" cy="445800"/>
          </a:xfrm>
          <a:prstGeom prst="wedgeRoundRectCallout">
            <a:avLst>
              <a:gd name="adj1" fmla="val -20833"/>
              <a:gd name="adj2" fmla="val 62500"/>
              <a:gd name="adj3" fmla="val 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solidFill>
                  <a:srgbClr val="FFFFFF"/>
                </a:solidFill>
              </a:rPr>
              <a:t>$!*#&amp;!</a:t>
            </a:r>
            <a:endParaRPr>
              <a:solidFill>
                <a:srgbClr val="FFFFFF"/>
              </a:solidFill>
            </a:endParaRPr>
          </a:p>
        </p:txBody>
      </p:sp>
      <p:sp>
        <p:nvSpPr>
          <p:cNvPr id="280" name="Google Shape;280;p25"/>
          <p:cNvSpPr/>
          <p:nvPr/>
        </p:nvSpPr>
        <p:spPr>
          <a:xfrm>
            <a:off x="5156400" y="892025"/>
            <a:ext cx="891300" cy="623700"/>
          </a:xfrm>
          <a:prstGeom prst="wedgeEllipseCallout">
            <a:avLst>
              <a:gd name="adj1" fmla="val 32848"/>
              <a:gd name="adj2" fmla="val 66354"/>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solidFill>
                  <a:srgbClr val="FFFFFF"/>
                </a:solidFill>
              </a:rPr>
              <a:t>!**&amp;^!</a:t>
            </a:r>
            <a:endParaRPr>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8"/>
                                        </p:tgtEl>
                                        <p:attrNameLst>
                                          <p:attrName>style.visibility</p:attrName>
                                        </p:attrNameLst>
                                      </p:cBhvr>
                                      <p:to>
                                        <p:strVal val="visible"/>
                                      </p:to>
                                    </p:set>
                                    <p:animEffect transition="in" filter="fade">
                                      <p:cBhvr>
                                        <p:cTn id="7" dur="1000"/>
                                        <p:tgtEl>
                                          <p:spTgt spid="2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7"/>
                                        </p:tgtEl>
                                        <p:attrNameLst>
                                          <p:attrName>style.visibility</p:attrName>
                                        </p:attrNameLst>
                                      </p:cBhvr>
                                      <p:to>
                                        <p:strVal val="visible"/>
                                      </p:to>
                                    </p:set>
                                    <p:animEffect transition="in" filter="fade">
                                      <p:cBhvr>
                                        <p:cTn id="12" dur="1000"/>
                                        <p:tgtEl>
                                          <p:spTgt spid="277"/>
                                        </p:tgtEl>
                                      </p:cBhvr>
                                    </p:animEffect>
                                  </p:childTnLst>
                                </p:cTn>
                              </p:par>
                              <p:par>
                                <p:cTn id="13" presetID="10" presetClass="entr" presetSubtype="0" fill="hold" nodeType="withEffect">
                                  <p:stCondLst>
                                    <p:cond delay="0"/>
                                  </p:stCondLst>
                                  <p:childTnLst>
                                    <p:set>
                                      <p:cBhvr>
                                        <p:cTn id="14" dur="1" fill="hold">
                                          <p:stCondLst>
                                            <p:cond delay="0"/>
                                          </p:stCondLst>
                                        </p:cTn>
                                        <p:tgtEl>
                                          <p:spTgt spid="279"/>
                                        </p:tgtEl>
                                        <p:attrNameLst>
                                          <p:attrName>style.visibility</p:attrName>
                                        </p:attrNameLst>
                                      </p:cBhvr>
                                      <p:to>
                                        <p:strVal val="visible"/>
                                      </p:to>
                                    </p:set>
                                    <p:animEffect transition="in" filter="fade">
                                      <p:cBhvr>
                                        <p:cTn id="15" dur="1000"/>
                                        <p:tgtEl>
                                          <p:spTgt spid="279"/>
                                        </p:tgtEl>
                                      </p:cBhvr>
                                    </p:animEffect>
                                  </p:childTnLst>
                                </p:cTn>
                              </p:par>
                              <p:par>
                                <p:cTn id="16" presetID="10" presetClass="entr" presetSubtype="0" fill="hold" nodeType="withEffect">
                                  <p:stCondLst>
                                    <p:cond delay="0"/>
                                  </p:stCondLst>
                                  <p:childTnLst>
                                    <p:set>
                                      <p:cBhvr>
                                        <p:cTn id="17" dur="1" fill="hold">
                                          <p:stCondLst>
                                            <p:cond delay="0"/>
                                          </p:stCondLst>
                                        </p:cTn>
                                        <p:tgtEl>
                                          <p:spTgt spid="280"/>
                                        </p:tgtEl>
                                        <p:attrNameLst>
                                          <p:attrName>style.visibility</p:attrName>
                                        </p:attrNameLst>
                                      </p:cBhvr>
                                      <p:to>
                                        <p:strVal val="visible"/>
                                      </p:to>
                                    </p:set>
                                    <p:animEffect transition="in" filter="fade">
                                      <p:cBhvr>
                                        <p:cTn id="18" dur="1000"/>
                                        <p:tgtEl>
                                          <p:spTgt spid="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p26" descr="Map of the United States with different colors for each state based on whether they have publicly available crisis standards of care documents"/>
          <p:cNvPicPr preferRelativeResize="0"/>
          <p:nvPr/>
        </p:nvPicPr>
        <p:blipFill>
          <a:blip r:embed="rId3">
            <a:alphaModFix/>
          </a:blip>
          <a:stretch>
            <a:fillRect/>
          </a:stretch>
        </p:blipFill>
        <p:spPr>
          <a:xfrm>
            <a:off x="703000" y="629850"/>
            <a:ext cx="7662792" cy="4357925"/>
          </a:xfrm>
          <a:prstGeom prst="rect">
            <a:avLst/>
          </a:prstGeom>
          <a:noFill/>
          <a:ln>
            <a:noFill/>
          </a:ln>
        </p:spPr>
      </p:pic>
      <p:sp>
        <p:nvSpPr>
          <p:cNvPr id="286" name="Google Shape;286;p26"/>
          <p:cNvSpPr txBox="1">
            <a:spLocks noGrp="1"/>
          </p:cNvSpPr>
          <p:nvPr>
            <p:ph type="body" idx="1"/>
          </p:nvPr>
        </p:nvSpPr>
        <p:spPr>
          <a:xfrm>
            <a:off x="4083125" y="4627975"/>
            <a:ext cx="5089500" cy="523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800"/>
              <a:t>Updated based on Cleveland Manchanda et al., Crisis Standards of Care in the USA: A Systematic Review and Implications for Equity Amidst COVID-19. Journal of Racial and Ethnic Health Disparities. 2020 Aug 13: 1-13.</a:t>
            </a:r>
            <a:endParaRPr sz="800"/>
          </a:p>
        </p:txBody>
      </p:sp>
      <p:sp>
        <p:nvSpPr>
          <p:cNvPr id="287" name="Google Shape;287;p26"/>
          <p:cNvSpPr txBox="1"/>
          <p:nvPr/>
        </p:nvSpPr>
        <p:spPr>
          <a:xfrm>
            <a:off x="1188500" y="97725"/>
            <a:ext cx="6691800" cy="642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400">
                <a:solidFill>
                  <a:schemeClr val="lt1"/>
                </a:solidFill>
                <a:latin typeface="Montserrat"/>
                <a:ea typeface="Montserrat"/>
                <a:cs typeface="Montserrat"/>
                <a:sym typeface="Montserrat"/>
              </a:rPr>
              <a:t>Status of CSC by state, as of August 2020</a:t>
            </a:r>
            <a:endParaRPr sz="2400">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5161</Words>
  <Application>Microsoft Office PowerPoint</Application>
  <PresentationFormat>On-screen Show (16:9)</PresentationFormat>
  <Paragraphs>319</Paragraphs>
  <Slides>38</Slides>
  <Notes>38</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Arial</vt:lpstr>
      <vt:lpstr>Montserrat</vt:lpstr>
      <vt:lpstr>Times New Roman</vt:lpstr>
      <vt:lpstr>Lato</vt:lpstr>
      <vt:lpstr>Roboto</vt:lpstr>
      <vt:lpstr>Calibri</vt:lpstr>
      <vt:lpstr>Average</vt:lpstr>
      <vt:lpstr>Focus</vt:lpstr>
      <vt:lpstr>How Crisis Standards of Care Can Ensure Equity for People with Disabilities  </vt:lpstr>
      <vt:lpstr>Disclosures</vt:lpstr>
      <vt:lpstr>Outline</vt:lpstr>
      <vt:lpstr>Objectives</vt:lpstr>
      <vt:lpstr>What are Crisis Standards of Care?</vt:lpstr>
      <vt:lpstr>Why do we need CSC?</vt:lpstr>
      <vt:lpstr>Meet Eduardo, James and Susan</vt:lpstr>
      <vt:lpstr>PowerPoint Presentation</vt:lpstr>
      <vt:lpstr>PowerPoint Presentation</vt:lpstr>
      <vt:lpstr>How do CSC work?</vt:lpstr>
      <vt:lpstr>How do CSC work?</vt:lpstr>
      <vt:lpstr>Pause</vt:lpstr>
      <vt:lpstr>The problem:  How might CSC perpetuate inequity?</vt:lpstr>
      <vt:lpstr>The problem:  How might CSC perpetuate inequity?</vt:lpstr>
      <vt:lpstr>The problem:  How might CSC perpetuate inequity?</vt:lpstr>
      <vt:lpstr>What to do?</vt:lpstr>
      <vt:lpstr>Best practices: How can CSC promote equity?</vt:lpstr>
      <vt:lpstr>Best practices: How can CSC promote equity?</vt:lpstr>
      <vt:lpstr>Best practices: How can CSC promote equity?</vt:lpstr>
      <vt:lpstr>Best practices: How can CSC promote equity?</vt:lpstr>
      <vt:lpstr>Best practices: How can CSC promote equity?</vt:lpstr>
      <vt:lpstr>Best practices: How can CSC promote equity?</vt:lpstr>
      <vt:lpstr>Best practices: How can CSC promote equity?</vt:lpstr>
      <vt:lpstr>Best practices: How can CSC promote equity?</vt:lpstr>
      <vt:lpstr>What is the actual question?</vt:lpstr>
      <vt:lpstr>Society systemically de-values the lives of  people with disabilities </vt:lpstr>
      <vt:lpstr>Some state CSC blatantly discriminated </vt:lpstr>
      <vt:lpstr>Some states were more subtle </vt:lpstr>
      <vt:lpstr>Saving lives is equitable.   Saving life-years is not. </vt:lpstr>
      <vt:lpstr>Saving lives is equitable. Saving life-years is not. </vt:lpstr>
      <vt:lpstr>The Community Fights Back</vt:lpstr>
      <vt:lpstr>Basis of non-discriminatory standards</vt:lpstr>
      <vt:lpstr>CSC are far from the only problem</vt:lpstr>
      <vt:lpstr>Standards must be anti-discriminatory</vt:lpstr>
      <vt:lpstr>What Now? </vt:lpstr>
      <vt:lpstr>References</vt:lpstr>
      <vt:lpstr>References (cont.)</vt:lpstr>
      <vt:lpstr>Questions? 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Crisis Standards of Care Can Ensure Equity for People with Disabilities  </dc:title>
  <cp:lastModifiedBy>Gabriel Navarrette</cp:lastModifiedBy>
  <cp:revision>2</cp:revision>
  <dcterms:modified xsi:type="dcterms:W3CDTF">2021-03-24T21:05:39Z</dcterms:modified>
</cp:coreProperties>
</file>